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399" r:id="rId4"/>
    <p:sldId id="458" r:id="rId5"/>
    <p:sldId id="2134806581" r:id="rId6"/>
    <p:sldId id="457" r:id="rId7"/>
    <p:sldId id="2134806611" r:id="rId8"/>
    <p:sldId id="258" r:id="rId9"/>
    <p:sldId id="2134806613" r:id="rId10"/>
    <p:sldId id="2134806580" r:id="rId11"/>
    <p:sldId id="464" r:id="rId12"/>
    <p:sldId id="468" r:id="rId13"/>
    <p:sldId id="2134806612" r:id="rId14"/>
    <p:sldId id="471" r:id="rId15"/>
    <p:sldId id="2134806585" r:id="rId16"/>
    <p:sldId id="467" r:id="rId17"/>
    <p:sldId id="2134806584" r:id="rId18"/>
    <p:sldId id="2134806604" r:id="rId19"/>
    <p:sldId id="2134806587" r:id="rId20"/>
    <p:sldId id="2134806592" r:id="rId21"/>
    <p:sldId id="2134806605" r:id="rId22"/>
    <p:sldId id="2134806586" r:id="rId23"/>
    <p:sldId id="2134806609" r:id="rId24"/>
    <p:sldId id="2134806606" r:id="rId25"/>
    <p:sldId id="2134806590" r:id="rId26"/>
    <p:sldId id="2134806591" r:id="rId27"/>
    <p:sldId id="2134806595" r:id="rId28"/>
    <p:sldId id="2134806588" r:id="rId29"/>
  </p:sldIdLst>
  <p:sldSz cx="12192000" cy="6858000"/>
  <p:notesSz cx="6670675" cy="97774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7"/>
    <a:srgbClr val="00B0F0"/>
    <a:srgbClr val="447292"/>
    <a:srgbClr val="FF0000"/>
    <a:srgbClr val="FFAB40"/>
    <a:srgbClr val="F0F0F0"/>
    <a:srgbClr val="00B050"/>
    <a:srgbClr val="0B3856"/>
    <a:srgbClr val="50B848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2DA46-9A77-43B7-99BB-11355CA83D85}" v="7" dt="2024-12-10T13:03:45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335" autoAdjust="0"/>
  </p:normalViewPr>
  <p:slideViewPr>
    <p:cSldViewPr snapToGrid="0">
      <p:cViewPr varScale="1">
        <p:scale>
          <a:sx n="109" d="100"/>
          <a:sy n="109" d="100"/>
        </p:scale>
        <p:origin x="510" y="10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Daloisi" userId="9e24774b-aff6-4cd8-a291-e42cacb11f1f" providerId="ADAL" clId="{2E72DA46-9A77-43B7-99BB-11355CA83D85}"/>
    <pc:docChg chg="undo custSel modSld">
      <pc:chgData name="Marco Daloisi" userId="9e24774b-aff6-4cd8-a291-e42cacb11f1f" providerId="ADAL" clId="{2E72DA46-9A77-43B7-99BB-11355CA83D85}" dt="2024-12-10T13:03:56.312" v="88" actId="478"/>
      <pc:docMkLst>
        <pc:docMk/>
      </pc:docMkLst>
      <pc:sldChg chg="modSp mod">
        <pc:chgData name="Marco Daloisi" userId="9e24774b-aff6-4cd8-a291-e42cacb11f1f" providerId="ADAL" clId="{2E72DA46-9A77-43B7-99BB-11355CA83D85}" dt="2024-12-09T13:14:54.541" v="0" actId="20577"/>
        <pc:sldMkLst>
          <pc:docMk/>
          <pc:sldMk cId="0" sldId="258"/>
        </pc:sldMkLst>
        <pc:spChg chg="mod">
          <ac:chgData name="Marco Daloisi" userId="9e24774b-aff6-4cd8-a291-e42cacb11f1f" providerId="ADAL" clId="{2E72DA46-9A77-43B7-99BB-11355CA83D85}" dt="2024-12-09T13:14:54.541" v="0" actId="20577"/>
          <ac:spMkLst>
            <pc:docMk/>
            <pc:sldMk cId="0" sldId="258"/>
            <ac:spMk id="4" creationId="{48A66F3F-BE54-A275-4B8A-6F3B1C10D381}"/>
          </ac:spMkLst>
        </pc:spChg>
      </pc:sldChg>
      <pc:sldChg chg="modSp mod">
        <pc:chgData name="Marco Daloisi" userId="9e24774b-aff6-4cd8-a291-e42cacb11f1f" providerId="ADAL" clId="{2E72DA46-9A77-43B7-99BB-11355CA83D85}" dt="2024-12-10T12:59:40.119" v="72" actId="20577"/>
        <pc:sldMkLst>
          <pc:docMk/>
          <pc:sldMk cId="1280814510" sldId="2134806585"/>
        </pc:sldMkLst>
        <pc:spChg chg="mod">
          <ac:chgData name="Marco Daloisi" userId="9e24774b-aff6-4cd8-a291-e42cacb11f1f" providerId="ADAL" clId="{2E72DA46-9A77-43B7-99BB-11355CA83D85}" dt="2024-12-10T12:59:40.119" v="72" actId="20577"/>
          <ac:spMkLst>
            <pc:docMk/>
            <pc:sldMk cId="1280814510" sldId="2134806585"/>
            <ac:spMk id="2" creationId="{1567E471-BF1F-D834-7A09-5366FCEBD765}"/>
          </ac:spMkLst>
        </pc:spChg>
      </pc:sldChg>
      <pc:sldChg chg="modSp">
        <pc:chgData name="Marco Daloisi" userId="9e24774b-aff6-4cd8-a291-e42cacb11f1f" providerId="ADAL" clId="{2E72DA46-9A77-43B7-99BB-11355CA83D85}" dt="2024-12-09T13:15:41.164" v="1"/>
        <pc:sldMkLst>
          <pc:docMk/>
          <pc:sldMk cId="2098429466" sldId="2134806595"/>
        </pc:sldMkLst>
        <pc:spChg chg="mod">
          <ac:chgData name="Marco Daloisi" userId="9e24774b-aff6-4cd8-a291-e42cacb11f1f" providerId="ADAL" clId="{2E72DA46-9A77-43B7-99BB-11355CA83D85}" dt="2024-12-09T13:15:41.164" v="1"/>
          <ac:spMkLst>
            <pc:docMk/>
            <pc:sldMk cId="2098429466" sldId="2134806595"/>
            <ac:spMk id="5" creationId="{3B1B4E58-EE99-BEFB-2777-317D29DE5C4A}"/>
          </ac:spMkLst>
        </pc:spChg>
      </pc:sldChg>
      <pc:sldChg chg="modSp mod">
        <pc:chgData name="Marco Daloisi" userId="9e24774b-aff6-4cd8-a291-e42cacb11f1f" providerId="ADAL" clId="{2E72DA46-9A77-43B7-99BB-11355CA83D85}" dt="2024-12-09T14:39:53.942" v="26" actId="404"/>
        <pc:sldMkLst>
          <pc:docMk/>
          <pc:sldMk cId="10590756" sldId="2134806605"/>
        </pc:sldMkLst>
        <pc:spChg chg="mod">
          <ac:chgData name="Marco Daloisi" userId="9e24774b-aff6-4cd8-a291-e42cacb11f1f" providerId="ADAL" clId="{2E72DA46-9A77-43B7-99BB-11355CA83D85}" dt="2024-12-09T14:39:53.942" v="26" actId="404"/>
          <ac:spMkLst>
            <pc:docMk/>
            <pc:sldMk cId="10590756" sldId="2134806605"/>
            <ac:spMk id="3" creationId="{80C897B7-3857-033F-F68B-4C7A8346AAF9}"/>
          </ac:spMkLst>
        </pc:spChg>
      </pc:sldChg>
      <pc:sldChg chg="addSp delSp modSp mod">
        <pc:chgData name="Marco Daloisi" userId="9e24774b-aff6-4cd8-a291-e42cacb11f1f" providerId="ADAL" clId="{2E72DA46-9A77-43B7-99BB-11355CA83D85}" dt="2024-12-10T13:03:56.312" v="88" actId="478"/>
        <pc:sldMkLst>
          <pc:docMk/>
          <pc:sldMk cId="3427720827" sldId="2134806613"/>
        </pc:sldMkLst>
        <pc:graphicFrameChg chg="del">
          <ac:chgData name="Marco Daloisi" userId="9e24774b-aff6-4cd8-a291-e42cacb11f1f" providerId="ADAL" clId="{2E72DA46-9A77-43B7-99BB-11355CA83D85}" dt="2024-12-10T13:01:12.663" v="73" actId="478"/>
          <ac:graphicFrameMkLst>
            <pc:docMk/>
            <pc:sldMk cId="3427720827" sldId="2134806613"/>
            <ac:graphicFrameMk id="4" creationId="{624F38C5-4337-6C2A-EFE9-2618070CAF8B}"/>
          </ac:graphicFrameMkLst>
        </pc:graphicFrameChg>
        <pc:graphicFrameChg chg="add del mod ord">
          <ac:chgData name="Marco Daloisi" userId="9e24774b-aff6-4cd8-a291-e42cacb11f1f" providerId="ADAL" clId="{2E72DA46-9A77-43B7-99BB-11355CA83D85}" dt="2024-12-10T13:03:53.889" v="87" actId="478"/>
          <ac:graphicFrameMkLst>
            <pc:docMk/>
            <pc:sldMk cId="3427720827" sldId="2134806613"/>
            <ac:graphicFrameMk id="8" creationId="{4D3799F4-89EC-3E9B-EF82-8BD947F0B408}"/>
          </ac:graphicFrameMkLst>
        </pc:graphicFrameChg>
        <pc:picChg chg="add">
          <ac:chgData name="Marco Daloisi" userId="9e24774b-aff6-4cd8-a291-e42cacb11f1f" providerId="ADAL" clId="{2E72DA46-9A77-43B7-99BB-11355CA83D85}" dt="2024-12-10T13:01:15.606" v="74"/>
          <ac:picMkLst>
            <pc:docMk/>
            <pc:sldMk cId="3427720827" sldId="2134806613"/>
            <ac:picMk id="2" creationId="{62E4233F-DF34-B45B-C5AB-94F28B8FE130}"/>
          </ac:picMkLst>
        </pc:picChg>
        <pc:cxnChg chg="add del">
          <ac:chgData name="Marco Daloisi" userId="9e24774b-aff6-4cd8-a291-e42cacb11f1f" providerId="ADAL" clId="{2E72DA46-9A77-43B7-99BB-11355CA83D85}" dt="2024-12-10T13:03:56.312" v="88" actId="478"/>
          <ac:cxnSpMkLst>
            <pc:docMk/>
            <pc:sldMk cId="3427720827" sldId="2134806613"/>
            <ac:cxnSpMk id="13" creationId="{40AADFD5-B293-2882-790F-C0D61C35F62A}"/>
          </ac:cxnSpMkLst>
        </pc:cxnChg>
        <pc:cxnChg chg="del">
          <ac:chgData name="Marco Daloisi" userId="9e24774b-aff6-4cd8-a291-e42cacb11f1f" providerId="ADAL" clId="{2E72DA46-9A77-43B7-99BB-11355CA83D85}" dt="2024-12-10T13:01:23.757" v="77" actId="478"/>
          <ac:cxnSpMkLst>
            <pc:docMk/>
            <pc:sldMk cId="3427720827" sldId="2134806613"/>
            <ac:cxnSpMk id="16" creationId="{380062CC-DB62-809B-8E4D-33E3F7056F57}"/>
          </ac:cxnSpMkLst>
        </pc:cxnChg>
        <pc:cxnChg chg="del">
          <ac:chgData name="Marco Daloisi" userId="9e24774b-aff6-4cd8-a291-e42cacb11f1f" providerId="ADAL" clId="{2E72DA46-9A77-43B7-99BB-11355CA83D85}" dt="2024-12-10T13:01:23.757" v="77" actId="478"/>
          <ac:cxnSpMkLst>
            <pc:docMk/>
            <pc:sldMk cId="3427720827" sldId="2134806613"/>
            <ac:cxnSpMk id="17" creationId="{380062CC-DB62-809B-8E4D-33E3F7056F57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unioneenergieperlamobilita-my.sharepoint.com/personal/daloisi_unem_it/Documents/Documenti/Marco/Comunicazione/ATTIVITA'%202024/PRECONSUNTIVO%202024/FILE%20GRAFICI/GRAFO%20A2%20EX%20PAG.%20%20SCORTE%20AL%202025%20aggiornato%20NOV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https://unioneenergieperlamobilita-my.sharepoint.com/personal/daloisi_unem_it/Documents/Documenti/Marco/Comunicazione/ATTIVITA'%202024/PRECONSUNTIVO%202024/FILE%20GRAFICI/Rete%20dati%20graf%20slide%2014%20su%20rete.xls" TargetMode="External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oneenergieperlamobilita-my.sharepoint.com/personal/daloisi_unem_it/Documents/Documenti/Marco/Comunicazione/ATTIVITA'%202024/PRECONSUNTIVO%202024/FILE%20GRAFICI/FATTURA%20ENERG.%20X%20PRECONSUNTIV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unioneenergieperlamobilita-my.sharepoint.com/personal/daloisi_unem_it/Documents/Documenti/Marco/Comunicazione/ATTIVITA'%202024/PRECONSUNTIVO%202024/FILE%20GRAFICI/GRAFO%20A3%20EX%20PAG.%2012%20-%20BRENT%20mese%20con%20event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ioneenergieperlamobilita-my.sharepoint.com/personal/daloisi_unem_it/Documents/Documenti/Marco/Comunicazione/ATTIVITA'%202024/PRECONSUNTIVO%202024/FILE%20GRAFICI/Slide%208%20e%209%20consumi%20petrolio%20e%20carburanti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oneenergieperlamobilita-my.sharepoint.com/personal/daloisi_unem_it/Documents/Documenti/Marco/Comunicazione/ATTIVITA'%202024/PRECONSUNTIVO%202024/FILE%20GRAFICI/Anni%20PARCO%20ANNUALE%20ANFIA%20X%20PRECONSUNTIVO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5369870066684E-2"/>
          <c:y val="3.9363762328866868E-2"/>
          <c:w val="0.8770712225786591"/>
          <c:h val="0.8532239734644591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'[GRAFO A2 EX PAG.  SCORTE AL 2025 aggiornato NOV.xlsx]4. Grafo A2 EX PAG. 10'!$A$11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ED-45CD-8CA4-1DD71F45BD2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ED-45CD-8CA4-1DD71F45BD2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ED-45CD-8CA4-1DD71F45BD2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ED-45CD-8CA4-1DD71F45BD2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FED-45CD-8CA4-1DD71F45BD2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ED-45CD-8CA4-1DD71F45BD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ED-45CD-8CA4-1DD71F45BD2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ED-45CD-8CA4-1DD71F45BD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ED-45CD-8CA4-1DD71F45BD2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ED-45CD-8CA4-1DD71F45BD2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ED-45CD-8CA4-1DD71F45BD2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'[GRAFO A2 EX PAG.  SCORTE AL 2025 aggiornato NOV.xlsx]4. Grafo A2 EX PAG. 10'!$B$8:$V$9</c:f>
              <c:numCache>
                <c:formatCode>0.0</c:formatCode>
                <c:ptCount val="4"/>
                <c:pt idx="0" formatCode="General_)">
                  <c:v>2019</c:v>
                </c:pt>
                <c:pt idx="1">
                  <c:v>100.8</c:v>
                </c:pt>
                <c:pt idx="2" formatCode="General_)">
                  <c:v>2020</c:v>
                </c:pt>
                <c:pt idx="3">
                  <c:v>91.901899999999998</c:v>
                </c:pt>
              </c:numCache>
            </c:numRef>
          </c:cat>
          <c:val>
            <c:numRef>
              <c:f>'[GRAFO A2 EX PAG.  SCORTE AL 2025 aggiornato NOV.xlsx]4. Grafo A2 EX PAG. 10'!$B$11:$AI$11</c:f>
              <c:numCache>
                <c:formatCode>0.0_ ;[Red]\-0.0\ </c:formatCode>
                <c:ptCount val="15"/>
                <c:pt idx="0" formatCode="0.00_ ;[Red]\-0.00\ ">
                  <c:v>-9.9999999999994316E-2</c:v>
                </c:pt>
                <c:pt idx="1">
                  <c:v>2.1770999999999958</c:v>
                </c:pt>
                <c:pt idx="2">
                  <c:v>-1.7571313969999949</c:v>
                </c:pt>
                <c:pt idx="3">
                  <c:v>-0.35609999999999786</c:v>
                </c:pt>
                <c:pt idx="4">
                  <c:v>0.61010000000000275</c:v>
                </c:pt>
                <c:pt idx="5">
                  <c:v>1.0109999999999957</c:v>
                </c:pt>
                <c:pt idx="6">
                  <c:v>1.1064999999999969</c:v>
                </c:pt>
                <c:pt idx="7">
                  <c:v>1.618785060999997</c:v>
                </c:pt>
                <c:pt idx="8">
                  <c:v>1.5824221000002581E-2</c:v>
                </c:pt>
                <c:pt idx="9">
                  <c:v>-0.76234885600003111</c:v>
                </c:pt>
                <c:pt idx="10" formatCode="0.00_ ;[Red]\-0.00\ ">
                  <c:v>0.63905675000000883</c:v>
                </c:pt>
                <c:pt idx="11" formatCode="0.00_ ;[Red]\-0.00\ ">
                  <c:v>0.39460444599998823</c:v>
                </c:pt>
                <c:pt idx="12" formatCode="0.00_ ;[Red]\-0.00\ ">
                  <c:v>0.35586220999999796</c:v>
                </c:pt>
                <c:pt idx="13" formatCode="0.00_ ;[Red]\-0.00\ ">
                  <c:v>-0.38192565699999648</c:v>
                </c:pt>
                <c:pt idx="14" formatCode="0.00_ ;[Red]\-0.00\ ">
                  <c:v>1.2980197999993948E-2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FED-45CD-8CA4-1DD71F45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804728"/>
        <c:axId val="410376576"/>
      </c:barChart>
      <c:lineChart>
        <c:grouping val="standard"/>
        <c:varyColors val="0"/>
        <c:ser>
          <c:idx val="0"/>
          <c:order val="0"/>
          <c:tx>
            <c:strRef>
              <c:f>'[GRAFO A2 EX PAG.  SCORTE AL 2025 aggiornato NOV.xlsx]4. Grafo A2 EX PAG. 10'!$A$9</c:f>
              <c:strCache>
                <c:ptCount val="1"/>
                <c:pt idx="0">
                  <c:v>Domanda</c:v>
                </c:pt>
              </c:strCache>
            </c:strRef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'[GRAFO A2 EX PAG.  SCORTE AL 2025 aggiornato NOV.xlsx]4. Grafo A2 EX PAG. 10'!$G$8:$AM$8</c:f>
              <c:strCache>
                <c:ptCount val="19"/>
                <c:pt idx="0">
                  <c:v>2019 </c:v>
                </c:pt>
                <c:pt idx="1">
                  <c:v>2020 </c:v>
                </c:pt>
                <c:pt idx="2">
                  <c:v>2021 </c:v>
                </c:pt>
                <c:pt idx="3">
                  <c:v>1Q22</c:v>
                </c:pt>
                <c:pt idx="4">
                  <c:v>2Q22</c:v>
                </c:pt>
                <c:pt idx="5">
                  <c:v>3Q22</c:v>
                </c:pt>
                <c:pt idx="6">
                  <c:v>4Q22</c:v>
                </c:pt>
                <c:pt idx="7">
                  <c:v>1Q23</c:v>
                </c:pt>
                <c:pt idx="8">
                  <c:v>2Q23</c:v>
                </c:pt>
                <c:pt idx="9">
                  <c:v>3Q23</c:v>
                </c:pt>
                <c:pt idx="10">
                  <c:v>4Q23</c:v>
                </c:pt>
                <c:pt idx="11">
                  <c:v>1Q24</c:v>
                </c:pt>
                <c:pt idx="12">
                  <c:v>2Q24</c:v>
                </c:pt>
                <c:pt idx="13">
                  <c:v>3Q24</c:v>
                </c:pt>
                <c:pt idx="14">
                  <c:v>4Q24</c:v>
                </c:pt>
                <c:pt idx="15">
                  <c:v>1Q25</c:v>
                </c:pt>
                <c:pt idx="16">
                  <c:v>2Q25</c:v>
                </c:pt>
                <c:pt idx="17">
                  <c:v>3Q25</c:v>
                </c:pt>
                <c:pt idx="18">
                  <c:v>4Q25</c:v>
                </c:pt>
              </c:strCache>
            </c:strRef>
          </c:cat>
          <c:val>
            <c:numRef>
              <c:f>'[GRAFO A2 EX PAG.  SCORTE AL 2025 aggiornato NOV.xlsx]4. Grafo A2 EX PAG. 10'!$B$9:$AI$9</c:f>
              <c:numCache>
                <c:formatCode>0.0</c:formatCode>
                <c:ptCount val="15"/>
                <c:pt idx="0">
                  <c:v>100.8</c:v>
                </c:pt>
                <c:pt idx="1">
                  <c:v>91.901899999999998</c:v>
                </c:pt>
                <c:pt idx="2">
                  <c:v>97.382768032000001</c:v>
                </c:pt>
                <c:pt idx="3">
                  <c:v>99.269400000000005</c:v>
                </c:pt>
                <c:pt idx="4">
                  <c:v>98.300399999999996</c:v>
                </c:pt>
                <c:pt idx="5">
                  <c:v>100.0742</c:v>
                </c:pt>
                <c:pt idx="6">
                  <c:v>100.25700000000001</c:v>
                </c:pt>
                <c:pt idx="7">
                  <c:v>100.47283829599999</c:v>
                </c:pt>
                <c:pt idx="8">
                  <c:v>101.88827008600001</c:v>
                </c:pt>
                <c:pt idx="9">
                  <c:v>102.85985017300001</c:v>
                </c:pt>
                <c:pt idx="10">
                  <c:v>102.33409816700001</c:v>
                </c:pt>
                <c:pt idx="11">
                  <c:v>101.47792146</c:v>
                </c:pt>
                <c:pt idx="12">
                  <c:v>102.569878641</c:v>
                </c:pt>
                <c:pt idx="13">
                  <c:v>103.686445949</c:v>
                </c:pt>
                <c:pt idx="14">
                  <c:v>103.51701980200001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FED-45CD-8CA4-1DD71F45BD21}"/>
            </c:ext>
          </c:extLst>
        </c:ser>
        <c:ser>
          <c:idx val="1"/>
          <c:order val="1"/>
          <c:tx>
            <c:strRef>
              <c:f>'[GRAFO A2 EX PAG.  SCORTE AL 2025 aggiornato NOV.xlsx]4. Grafo A2 EX PAG. 10'!$A$10</c:f>
              <c:strCache>
                <c:ptCount val="1"/>
                <c:pt idx="0">
                  <c:v>Offerta</c:v>
                </c:pt>
              </c:strCache>
            </c:strRef>
          </c:tx>
          <c:spPr>
            <a:ln w="47625"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  <c:spPr>
              <a:ln w="47625">
                <a:solidFill>
                  <a:srgbClr val="00B05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3-1FED-45CD-8CA4-1DD71F45BD21}"/>
              </c:ext>
            </c:extLst>
          </c:dPt>
          <c:dPt>
            <c:idx val="14"/>
            <c:bubble3D val="0"/>
            <c:spPr>
              <a:ln w="47625">
                <a:solidFill>
                  <a:srgbClr val="00B05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5-1FED-45CD-8CA4-1DD71F45BD21}"/>
              </c:ext>
            </c:extLst>
          </c:dPt>
          <c:cat>
            <c:strRef>
              <c:f>'[GRAFO A2 EX PAG.  SCORTE AL 2025 aggiornato NOV.xlsx]4. Grafo A2 EX PAG. 10'!$G$8:$AM$8</c:f>
              <c:strCache>
                <c:ptCount val="19"/>
                <c:pt idx="0">
                  <c:v>2019 </c:v>
                </c:pt>
                <c:pt idx="1">
                  <c:v>2020 </c:v>
                </c:pt>
                <c:pt idx="2">
                  <c:v>2021 </c:v>
                </c:pt>
                <c:pt idx="3">
                  <c:v>1Q22</c:v>
                </c:pt>
                <c:pt idx="4">
                  <c:v>2Q22</c:v>
                </c:pt>
                <c:pt idx="5">
                  <c:v>3Q22</c:v>
                </c:pt>
                <c:pt idx="6">
                  <c:v>4Q22</c:v>
                </c:pt>
                <c:pt idx="7">
                  <c:v>1Q23</c:v>
                </c:pt>
                <c:pt idx="8">
                  <c:v>2Q23</c:v>
                </c:pt>
                <c:pt idx="9">
                  <c:v>3Q23</c:v>
                </c:pt>
                <c:pt idx="10">
                  <c:v>4Q23</c:v>
                </c:pt>
                <c:pt idx="11">
                  <c:v>1Q24</c:v>
                </c:pt>
                <c:pt idx="12">
                  <c:v>2Q24</c:v>
                </c:pt>
                <c:pt idx="13">
                  <c:v>3Q24</c:v>
                </c:pt>
                <c:pt idx="14">
                  <c:v>4Q24</c:v>
                </c:pt>
                <c:pt idx="15">
                  <c:v>1Q25</c:v>
                </c:pt>
                <c:pt idx="16">
                  <c:v>2Q25</c:v>
                </c:pt>
                <c:pt idx="17">
                  <c:v>3Q25</c:v>
                </c:pt>
                <c:pt idx="18">
                  <c:v>4Q25</c:v>
                </c:pt>
              </c:strCache>
            </c:strRef>
          </c:cat>
          <c:val>
            <c:numRef>
              <c:f>'[GRAFO A2 EX PAG.  SCORTE AL 2025 aggiornato NOV.xlsx]4. Grafo A2 EX PAG. 10'!$D$10:$AI$10</c:f>
              <c:numCache>
                <c:formatCode>0.0</c:formatCode>
                <c:ptCount val="15"/>
                <c:pt idx="0">
                  <c:v>100.7</c:v>
                </c:pt>
                <c:pt idx="1">
                  <c:v>94.078999999999994</c:v>
                </c:pt>
                <c:pt idx="2">
                  <c:v>95.625636635000006</c:v>
                </c:pt>
                <c:pt idx="3">
                  <c:v>98.913300000000007</c:v>
                </c:pt>
                <c:pt idx="4">
                  <c:v>98.910499999999999</c:v>
                </c:pt>
                <c:pt idx="5">
                  <c:v>101.0852</c:v>
                </c:pt>
                <c:pt idx="6">
                  <c:v>101.3635</c:v>
                </c:pt>
                <c:pt idx="7">
                  <c:v>102.09162335699999</c:v>
                </c:pt>
                <c:pt idx="8">
                  <c:v>101.90409430700001</c:v>
                </c:pt>
                <c:pt idx="9">
                  <c:v>102.09750131699998</c:v>
                </c:pt>
                <c:pt idx="10">
                  <c:v>102.97315491700002</c:v>
                </c:pt>
                <c:pt idx="11">
                  <c:v>101.87252590599999</c:v>
                </c:pt>
                <c:pt idx="12">
                  <c:v>102.925740851</c:v>
                </c:pt>
                <c:pt idx="13">
                  <c:v>103.30452029200001</c:v>
                </c:pt>
                <c:pt idx="14">
                  <c:v>103.53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FED-45CD-8CA4-1DD71F45BD21}"/>
            </c:ext>
          </c:extLst>
        </c:ser>
        <c:ser>
          <c:idx val="3"/>
          <c:order val="3"/>
          <c:tx>
            <c:strRef>
              <c:f>'[GRAFO A2 EX PAG.  SCORTE AL 2025 aggiornato NOV.xlsx]4. Grafo A2 EX PAG. 10'!$A$12</c:f>
              <c:strCache>
                <c:ptCount val="1"/>
                <c:pt idx="0">
                  <c:v>Offerta con OPEC + ad accordi attuali</c:v>
                </c:pt>
              </c:strCache>
            </c:strRef>
          </c:tx>
          <c:spPr>
            <a:ln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  <c:spPr>
              <a:ln w="44450">
                <a:solidFill>
                  <a:srgbClr val="00B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C17D-4BAA-81E8-75EF58EAE5B3}"/>
              </c:ext>
            </c:extLst>
          </c:dPt>
          <c:cat>
            <c:strRef>
              <c:f>'[GRAFO A2 EX PAG.  SCORTE AL 2025 aggiornato NOV.xlsx]4. Grafo A2 EX PAG. 10'!$G$8:$AM$8</c:f>
              <c:strCache>
                <c:ptCount val="19"/>
                <c:pt idx="0">
                  <c:v>2019 </c:v>
                </c:pt>
                <c:pt idx="1">
                  <c:v>2020 </c:v>
                </c:pt>
                <c:pt idx="2">
                  <c:v>2021 </c:v>
                </c:pt>
                <c:pt idx="3">
                  <c:v>1Q22</c:v>
                </c:pt>
                <c:pt idx="4">
                  <c:v>2Q22</c:v>
                </c:pt>
                <c:pt idx="5">
                  <c:v>3Q22</c:v>
                </c:pt>
                <c:pt idx="6">
                  <c:v>4Q22</c:v>
                </c:pt>
                <c:pt idx="7">
                  <c:v>1Q23</c:v>
                </c:pt>
                <c:pt idx="8">
                  <c:v>2Q23</c:v>
                </c:pt>
                <c:pt idx="9">
                  <c:v>3Q23</c:v>
                </c:pt>
                <c:pt idx="10">
                  <c:v>4Q23</c:v>
                </c:pt>
                <c:pt idx="11">
                  <c:v>1Q24</c:v>
                </c:pt>
                <c:pt idx="12">
                  <c:v>2Q24</c:v>
                </c:pt>
                <c:pt idx="13">
                  <c:v>3Q24</c:v>
                </c:pt>
                <c:pt idx="14">
                  <c:v>4Q24</c:v>
                </c:pt>
                <c:pt idx="15">
                  <c:v>1Q25</c:v>
                </c:pt>
                <c:pt idx="16">
                  <c:v>2Q25</c:v>
                </c:pt>
                <c:pt idx="17">
                  <c:v>3Q25</c:v>
                </c:pt>
                <c:pt idx="18">
                  <c:v>4Q25</c:v>
                </c:pt>
              </c:strCache>
            </c:strRef>
          </c:cat>
          <c:val>
            <c:numRef>
              <c:f>'[GRAFO A2 EX PAG.  SCORTE AL 2025 aggiornato NOV.xlsx]4. Grafo A2 EX PAG. 10'!$G$12:$AH$12</c:f>
              <c:numCache>
                <c:formatCode>General</c:formatCode>
                <c:ptCount val="14"/>
                <c:pt idx="3" formatCode="0.0_ ;[Red]\-0.0\ ">
                  <c:v>98.913300000000007</c:v>
                </c:pt>
                <c:pt idx="4" formatCode="0.0_ ;[Red]\-0.0\ ">
                  <c:v>98.910499999999999</c:v>
                </c:pt>
                <c:pt idx="5" formatCode="0.0_ ;[Red]\-0.0\ ">
                  <c:v>101.0852</c:v>
                </c:pt>
                <c:pt idx="6" formatCode="0.0_ ;[Red]\-0.0\ ">
                  <c:v>101.3635</c:v>
                </c:pt>
                <c:pt idx="7" formatCode="0.0_ ;[Red]\-0.0\ ">
                  <c:v>102.09162335699999</c:v>
                </c:pt>
                <c:pt idx="8" formatCode="0.0_ ;[Red]\-0.0\ ">
                  <c:v>101.90409430700001</c:v>
                </c:pt>
                <c:pt idx="9" formatCode="0.0_ ;[Red]\-0.0\ ">
                  <c:v>102.09750131699998</c:v>
                </c:pt>
                <c:pt idx="10" formatCode="0.0_ ;[Red]\-0.0\ ">
                  <c:v>102.97315491700002</c:v>
                </c:pt>
                <c:pt idx="11" formatCode="0.0_ ;[Red]\-0.0\ ">
                  <c:v>101.87252590599999</c:v>
                </c:pt>
                <c:pt idx="12" formatCode="0.0_ ;[Red]\-0.0\ ">
                  <c:v>102.925740851</c:v>
                </c:pt>
                <c:pt idx="13" formatCode="0.0_ ;[Red]\-0.0\ ">
                  <c:v>103.30452029200001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FED-45CD-8CA4-1DD71F45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331424"/>
        <c:axId val="400332208"/>
      </c:lineChart>
      <c:catAx>
        <c:axId val="4003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400332208"/>
        <c:crosses val="autoZero"/>
        <c:auto val="1"/>
        <c:lblAlgn val="ctr"/>
        <c:lblOffset val="100"/>
        <c:noMultiLvlLbl val="0"/>
      </c:catAx>
      <c:valAx>
        <c:axId val="40033220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400331424"/>
        <c:crosses val="autoZero"/>
        <c:crossBetween val="between"/>
      </c:valAx>
      <c:catAx>
        <c:axId val="383804728"/>
        <c:scaling>
          <c:orientation val="minMax"/>
        </c:scaling>
        <c:delete val="1"/>
        <c:axPos val="b"/>
        <c:numFmt formatCode="General_)" sourceLinked="1"/>
        <c:majorTickMark val="out"/>
        <c:minorTickMark val="none"/>
        <c:tickLblPos val="nextTo"/>
        <c:crossAx val="410376576"/>
        <c:crosses val="autoZero"/>
        <c:auto val="1"/>
        <c:lblAlgn val="ctr"/>
        <c:lblOffset val="100"/>
        <c:noMultiLvlLbl val="0"/>
      </c:catAx>
      <c:valAx>
        <c:axId val="410376576"/>
        <c:scaling>
          <c:orientation val="minMax"/>
        </c:scaling>
        <c:delete val="0"/>
        <c:axPos val="r"/>
        <c:numFmt formatCode="0.00_ ;[Red]\-0.00\ " sourceLinked="1"/>
        <c:majorTickMark val="out"/>
        <c:minorTickMark val="none"/>
        <c:tickLblPos val="nextTo"/>
        <c:spPr>
          <a:noFill/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38380472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831267402791606E-2"/>
          <c:y val="8.3775827222493271E-2"/>
          <c:w val="0.83726162800501402"/>
          <c:h val="0.7741831991671431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'RETE dati'!$P$133</c:f>
              <c:strCache>
                <c:ptCount val="1"/>
                <c:pt idx="0">
                  <c:v>di PROPRIETA'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dati'!$P$134:$P$151</c:f>
              <c:numCache>
                <c:formatCode>General</c:formatCode>
                <c:ptCount val="18"/>
                <c:pt idx="0">
                  <c:v>12525</c:v>
                </c:pt>
                <c:pt idx="1">
                  <c:v>12413</c:v>
                </c:pt>
                <c:pt idx="2">
                  <c:v>12294</c:v>
                </c:pt>
                <c:pt idx="3">
                  <c:v>12173</c:v>
                </c:pt>
                <c:pt idx="4">
                  <c:v>12010</c:v>
                </c:pt>
                <c:pt idx="5">
                  <c:v>11534</c:v>
                </c:pt>
                <c:pt idx="6">
                  <c:v>11192</c:v>
                </c:pt>
                <c:pt idx="7">
                  <c:v>10853</c:v>
                </c:pt>
                <c:pt idx="8">
                  <c:v>10479</c:v>
                </c:pt>
                <c:pt idx="9">
                  <c:v>10297</c:v>
                </c:pt>
                <c:pt idx="10">
                  <c:v>9921</c:v>
                </c:pt>
                <c:pt idx="11">
                  <c:v>8712</c:v>
                </c:pt>
                <c:pt idx="12">
                  <c:v>8636</c:v>
                </c:pt>
                <c:pt idx="13">
                  <c:v>8548</c:v>
                </c:pt>
                <c:pt idx="14">
                  <c:v>8490</c:v>
                </c:pt>
                <c:pt idx="15">
                  <c:v>8460</c:v>
                </c:pt>
                <c:pt idx="16">
                  <c:v>8596</c:v>
                </c:pt>
                <c:pt idx="17">
                  <c:v>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E-45FD-8E13-C49077634A9B}"/>
            </c:ext>
          </c:extLst>
        </c:ser>
        <c:ser>
          <c:idx val="0"/>
          <c:order val="2"/>
          <c:tx>
            <c:strRef>
              <c:f>'RETE dati'!$O$133</c:f>
              <c:strCache>
                <c:ptCount val="1"/>
                <c:pt idx="0">
                  <c:v>CONVENZIONATI</c:v>
                </c:pt>
              </c:strCache>
            </c:strRef>
          </c:tx>
          <c:spPr>
            <a:solidFill>
              <a:srgbClr val="EEFF41">
                <a:lumMod val="50000"/>
              </a:srgbClr>
            </a:solidFill>
          </c:spPr>
          <c:invertIfNegative val="0"/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dati'!$O$134:$O$151</c:f>
              <c:numCache>
                <c:formatCode>General</c:formatCode>
                <c:ptCount val="18"/>
                <c:pt idx="0">
                  <c:v>8787</c:v>
                </c:pt>
                <c:pt idx="1">
                  <c:v>8947</c:v>
                </c:pt>
                <c:pt idx="2">
                  <c:v>9008</c:v>
                </c:pt>
                <c:pt idx="3">
                  <c:v>8947</c:v>
                </c:pt>
                <c:pt idx="4">
                  <c:v>9057</c:v>
                </c:pt>
                <c:pt idx="5">
                  <c:v>8678</c:v>
                </c:pt>
                <c:pt idx="6">
                  <c:v>8065</c:v>
                </c:pt>
                <c:pt idx="7">
                  <c:v>7230</c:v>
                </c:pt>
                <c:pt idx="8">
                  <c:v>6708</c:v>
                </c:pt>
                <c:pt idx="9">
                  <c:v>6370</c:v>
                </c:pt>
                <c:pt idx="10">
                  <c:v>6137</c:v>
                </c:pt>
                <c:pt idx="11">
                  <c:v>6733</c:v>
                </c:pt>
                <c:pt idx="12">
                  <c:v>6614</c:v>
                </c:pt>
                <c:pt idx="13">
                  <c:v>6478</c:v>
                </c:pt>
                <c:pt idx="14">
                  <c:v>6480</c:v>
                </c:pt>
                <c:pt idx="15">
                  <c:v>6589</c:v>
                </c:pt>
                <c:pt idx="16">
                  <c:v>6619</c:v>
                </c:pt>
                <c:pt idx="17">
                  <c:v>6600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E-45FD-8E13-C49077634A9B}"/>
            </c:ext>
          </c:extLst>
        </c:ser>
        <c:ser>
          <c:idx val="3"/>
          <c:order val="3"/>
          <c:tx>
            <c:strRef>
              <c:f>'RETE dati'!$Q$131</c:f>
              <c:strCache>
                <c:ptCount val="1"/>
                <c:pt idx="0">
                  <c:v>ALTRI</c:v>
                </c:pt>
              </c:strCache>
            </c:strRef>
          </c:tx>
          <c:spPr>
            <a:solidFill>
              <a:srgbClr val="FFAB40"/>
            </a:solidFill>
          </c:spPr>
          <c:invertIfNegative val="0"/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dati'!$Q$134:$Q$151</c:f>
              <c:numCache>
                <c:formatCode>General</c:formatCode>
                <c:ptCount val="18"/>
                <c:pt idx="0">
                  <c:v>1178</c:v>
                </c:pt>
                <c:pt idx="1">
                  <c:v>1425</c:v>
                </c:pt>
                <c:pt idx="2">
                  <c:v>1577</c:v>
                </c:pt>
                <c:pt idx="3">
                  <c:v>1749</c:v>
                </c:pt>
                <c:pt idx="4">
                  <c:v>1995</c:v>
                </c:pt>
                <c:pt idx="5">
                  <c:v>2141</c:v>
                </c:pt>
                <c:pt idx="6">
                  <c:v>2472</c:v>
                </c:pt>
                <c:pt idx="7">
                  <c:v>3124</c:v>
                </c:pt>
                <c:pt idx="8">
                  <c:v>3699</c:v>
                </c:pt>
                <c:pt idx="9">
                  <c:v>4112</c:v>
                </c:pt>
                <c:pt idx="10">
                  <c:v>4814</c:v>
                </c:pt>
                <c:pt idx="11">
                  <c:v>6118</c:v>
                </c:pt>
                <c:pt idx="12">
                  <c:v>6357</c:v>
                </c:pt>
                <c:pt idx="13">
                  <c:v>6524</c:v>
                </c:pt>
                <c:pt idx="14">
                  <c:v>6585</c:v>
                </c:pt>
                <c:pt idx="15">
                  <c:v>6509</c:v>
                </c:pt>
                <c:pt idx="16">
                  <c:v>6398</c:v>
                </c:pt>
                <c:pt idx="17">
                  <c:v>6420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E-45FD-8E13-C49077634A9B}"/>
            </c:ext>
          </c:extLst>
        </c:ser>
        <c:ser>
          <c:idx val="4"/>
          <c:order val="4"/>
          <c:tx>
            <c:strRef>
              <c:f>'RETE dati'!$R$132</c:f>
              <c:strCache>
                <c:ptCount val="1"/>
                <c:pt idx="0">
                  <c:v>GDO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dati'!$R$134:$R$151</c:f>
              <c:numCache>
                <c:formatCode>General</c:formatCode>
                <c:ptCount val="18"/>
                <c:pt idx="0">
                  <c:v>10</c:v>
                </c:pt>
                <c:pt idx="1">
                  <c:v>15</c:v>
                </c:pt>
                <c:pt idx="2">
                  <c:v>21</c:v>
                </c:pt>
                <c:pt idx="3">
                  <c:v>31</c:v>
                </c:pt>
                <c:pt idx="4">
                  <c:v>38</c:v>
                </c:pt>
                <c:pt idx="5">
                  <c:v>47</c:v>
                </c:pt>
                <c:pt idx="6">
                  <c:v>71</c:v>
                </c:pt>
                <c:pt idx="7">
                  <c:v>93</c:v>
                </c:pt>
                <c:pt idx="8">
                  <c:v>114</c:v>
                </c:pt>
                <c:pt idx="9">
                  <c:v>121</c:v>
                </c:pt>
                <c:pt idx="10">
                  <c:v>128</c:v>
                </c:pt>
                <c:pt idx="11">
                  <c:v>137</c:v>
                </c:pt>
                <c:pt idx="12">
                  <c:v>143</c:v>
                </c:pt>
                <c:pt idx="13">
                  <c:v>150</c:v>
                </c:pt>
                <c:pt idx="14">
                  <c:v>145</c:v>
                </c:pt>
                <c:pt idx="15">
                  <c:v>142</c:v>
                </c:pt>
                <c:pt idx="16">
                  <c:v>137</c:v>
                </c:pt>
                <c:pt idx="17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2E-45FD-8E13-C49077634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3"/>
        <c:axId val="4"/>
      </c:barChart>
      <c:lineChart>
        <c:grouping val="standard"/>
        <c:varyColors val="0"/>
        <c:ser>
          <c:idx val="2"/>
          <c:order val="0"/>
          <c:tx>
            <c:strRef>
              <c:f>'RETE dati'!$T$102</c:f>
              <c:strCache>
                <c:ptCount val="1"/>
                <c:pt idx="0">
                  <c:v>Carburanti
 Rete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dati'!$T$106:$T$123</c:f>
              <c:numCache>
                <c:formatCode>_-* #,##0_-;\-* #,##0_-;_-* "-"??_-;_-@_-</c:formatCode>
                <c:ptCount val="18"/>
                <c:pt idx="0">
                  <c:v>29523</c:v>
                </c:pt>
                <c:pt idx="1">
                  <c:v>28761</c:v>
                </c:pt>
                <c:pt idx="2">
                  <c:v>28598</c:v>
                </c:pt>
                <c:pt idx="3">
                  <c:v>28270</c:v>
                </c:pt>
                <c:pt idx="4">
                  <c:v>27351</c:v>
                </c:pt>
                <c:pt idx="5">
                  <c:v>24985</c:v>
                </c:pt>
                <c:pt idx="6">
                  <c:v>24105</c:v>
                </c:pt>
                <c:pt idx="7">
                  <c:v>23837</c:v>
                </c:pt>
                <c:pt idx="8">
                  <c:v>24201</c:v>
                </c:pt>
                <c:pt idx="9">
                  <c:v>24224</c:v>
                </c:pt>
                <c:pt idx="10">
                  <c:v>24558</c:v>
                </c:pt>
                <c:pt idx="11">
                  <c:v>24463</c:v>
                </c:pt>
                <c:pt idx="12">
                  <c:v>24442</c:v>
                </c:pt>
                <c:pt idx="13">
                  <c:v>19498</c:v>
                </c:pt>
                <c:pt idx="14">
                  <c:v>22804</c:v>
                </c:pt>
                <c:pt idx="15">
                  <c:v>24636</c:v>
                </c:pt>
                <c:pt idx="16">
                  <c:v>24696</c:v>
                </c:pt>
                <c:pt idx="17">
                  <c:v>25258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2E-45FD-8E13-C49077634A9B}"/>
            </c:ext>
          </c:extLst>
        </c:ser>
        <c:ser>
          <c:idx val="5"/>
          <c:order val="5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dati'!$M$106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2E-45FD-8E13-C49077634A9B}"/>
            </c:ext>
          </c:extLst>
        </c:ser>
        <c:ser>
          <c:idx val="6"/>
          <c:order val="6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dati'!$M$107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2E-45FD-8E13-C49077634A9B}"/>
            </c:ext>
          </c:extLst>
        </c:ser>
        <c:ser>
          <c:idx val="7"/>
          <c:order val="7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dati'!$M$108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2E-45FD-8E13-C49077634A9B}"/>
            </c:ext>
          </c:extLst>
        </c:ser>
        <c:ser>
          <c:idx val="8"/>
          <c:order val="8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dati'!$M$109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2E-45FD-8E13-C49077634A9B}"/>
            </c:ext>
          </c:extLst>
        </c:ser>
        <c:ser>
          <c:idx val="9"/>
          <c:order val="9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dati'!$M$110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D2E-45FD-8E13-C49077634A9B}"/>
            </c:ext>
          </c:extLst>
        </c:ser>
        <c:ser>
          <c:idx val="10"/>
          <c:order val="10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dati'!$M$111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2E-45FD-8E13-C49077634A9B}"/>
            </c:ext>
          </c:extLst>
        </c:ser>
        <c:ser>
          <c:idx val="11"/>
          <c:order val="11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2E-45FD-8E13-C49077634A9B}"/>
            </c:ext>
          </c:extLst>
        </c:ser>
        <c:ser>
          <c:idx val="12"/>
          <c:order val="12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dati'!$M$113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D2E-45FD-8E13-C49077634A9B}"/>
            </c:ext>
          </c:extLst>
        </c:ser>
        <c:ser>
          <c:idx val="13"/>
          <c:order val="13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dati'!$M$114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D2E-45FD-8E13-C49077634A9B}"/>
            </c:ext>
          </c:extLst>
        </c:ser>
        <c:ser>
          <c:idx val="14"/>
          <c:order val="14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dati'!$M$115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D2E-45FD-8E13-C49077634A9B}"/>
            </c:ext>
          </c:extLst>
        </c:ser>
        <c:ser>
          <c:idx val="15"/>
          <c:order val="15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dati'!$M$116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D2E-45FD-8E13-C49077634A9B}"/>
            </c:ext>
          </c:extLst>
        </c:ser>
        <c:ser>
          <c:idx val="16"/>
          <c:order val="16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dati'!$M$117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D2E-45FD-8E13-C49077634A9B}"/>
            </c:ext>
          </c:extLst>
        </c:ser>
        <c:ser>
          <c:idx val="17"/>
          <c:order val="17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dati'!$M$118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D2E-45FD-8E13-C49077634A9B}"/>
            </c:ext>
          </c:extLst>
        </c:ser>
        <c:ser>
          <c:idx val="18"/>
          <c:order val="18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dati'!$M$119</c:f>
              <c:numCache>
                <c:formatCode>General</c:formatCode>
                <c:ptCount val="1"/>
                <c:pt idx="0">
                  <c:v>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D2E-45FD-8E13-C49077634A9B}"/>
            </c:ext>
          </c:extLst>
        </c:ser>
        <c:ser>
          <c:idx val="19"/>
          <c:order val="19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dati'!$M$120</c:f>
              <c:numCache>
                <c:formatCode>General</c:formatCode>
                <c:ptCount val="1"/>
                <c:pt idx="0">
                  <c:v>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D2E-45FD-8E13-C49077634A9B}"/>
            </c:ext>
          </c:extLst>
        </c:ser>
        <c:ser>
          <c:idx val="20"/>
          <c:order val="20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dati'!$M$121</c:f>
              <c:numCache>
                <c:formatCode>General</c:formatCode>
                <c:ptCount val="1"/>
                <c:pt idx="0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D2E-45FD-8E13-C49077634A9B}"/>
            </c:ext>
          </c:extLst>
        </c:ser>
        <c:ser>
          <c:idx val="21"/>
          <c:order val="21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dati'!$M$122</c:f>
              <c:numCache>
                <c:formatCode>General</c:formatCode>
                <c:ptCount val="1"/>
                <c:pt idx="0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D2E-45FD-8E13-C49077634A9B}"/>
            </c:ext>
          </c:extLst>
        </c:ser>
        <c:ser>
          <c:idx val="22"/>
          <c:order val="22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dati'!$AK$135</c:f>
              <c:numCache>
                <c:formatCode>General</c:formatCode>
                <c:ptCount val="1"/>
                <c:pt idx="0">
                  <c:v>2021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D2E-45FD-8E13-C49077634A9B}"/>
            </c:ext>
          </c:extLst>
        </c:ser>
        <c:ser>
          <c:idx val="23"/>
          <c:order val="23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dati'!$AL$135</c:f>
              <c:numCache>
                <c:formatCode>General</c:formatCode>
                <c:ptCount val="1"/>
                <c:pt idx="0">
                  <c:v>2022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D2E-45FD-8E13-C49077634A9B}"/>
            </c:ext>
          </c:extLst>
        </c:ser>
        <c:ser>
          <c:idx val="24"/>
          <c:order val="24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dati'!$AM$135</c:f>
              <c:numCache>
                <c:formatCode>General</c:formatCode>
                <c:ptCount val="1"/>
                <c:pt idx="0">
                  <c:v>2023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BD2E-45FD-8E13-C49077634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092399"/>
        <c:axId val="1"/>
      </c:lineChart>
      <c:catAx>
        <c:axId val="123309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000"/>
          <c:min val="15000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1233092399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3"/>
        <c:crosses val="max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 i="0" u="none" strike="noStrike" baseline="0">
          <a:solidFill>
            <a:srgbClr val="0B3856"/>
          </a:solidFill>
          <a:latin typeface="Aptos Narrow" panose="020B0004020202020204" pitchFamily="34" charset="0"/>
          <a:ea typeface="Calibri"/>
          <a:cs typeface="Calibri"/>
        </a:defRPr>
      </a:pPr>
      <a:endParaRPr lang="it-IT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592215031919E-2"/>
          <c:y val="0.1070191370809057"/>
          <c:w val="0.94404491973655591"/>
          <c:h val="0.591255057125693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PRECONSUNTIVO.xlsx]sintesi'!$B$33:$P$33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2024*</c:v>
                </c:pt>
              </c:strCache>
            </c:strRef>
          </c:cat>
          <c:val>
            <c:numRef>
              <c:f>'[FATTURA ENERG. X PRECONSUNTIVO.xlsx]sintesi'!$B$34:$P$34</c:f>
              <c:numCache>
                <c:formatCode>General</c:formatCode>
                <c:ptCount val="15"/>
                <c:pt idx="0">
                  <c:v>28.4</c:v>
                </c:pt>
                <c:pt idx="1">
                  <c:v>34.5</c:v>
                </c:pt>
                <c:pt idx="2">
                  <c:v>33.9</c:v>
                </c:pt>
                <c:pt idx="3">
                  <c:v>30.5</c:v>
                </c:pt>
                <c:pt idx="4">
                  <c:v>24.9</c:v>
                </c:pt>
                <c:pt idx="5">
                  <c:v>16.2</c:v>
                </c:pt>
                <c:pt idx="6">
                  <c:v>13.5</c:v>
                </c:pt>
                <c:pt idx="7">
                  <c:v>17.5</c:v>
                </c:pt>
                <c:pt idx="8">
                  <c:v>22.3</c:v>
                </c:pt>
                <c:pt idx="9" formatCode="0.0">
                  <c:v>21.379060663000001</c:v>
                </c:pt>
                <c:pt idx="10" formatCode="0.0">
                  <c:v>11.626908376999999</c:v>
                </c:pt>
                <c:pt idx="11" formatCode="0.0">
                  <c:v>19.877478471</c:v>
                </c:pt>
                <c:pt idx="12" formatCode="0.0">
                  <c:v>32.479805161000002</c:v>
                </c:pt>
                <c:pt idx="13" formatCode="0.0">
                  <c:v>28.799109987000001</c:v>
                </c:pt>
                <c:pt idx="14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B-4895-AF64-DFFF429A3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1070782911"/>
        <c:axId val="1070781471"/>
      </c:barChart>
      <c:catAx>
        <c:axId val="107078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0781471"/>
        <c:crosses val="autoZero"/>
        <c:auto val="1"/>
        <c:lblAlgn val="ctr"/>
        <c:lblOffset val="100"/>
        <c:noMultiLvlLbl val="0"/>
      </c:catAx>
      <c:valAx>
        <c:axId val="107078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078291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PRECONSUNTIVO.xlsx]sintesi'!$B$55:$P$55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2024*</c:v>
                </c:pt>
              </c:strCache>
            </c:strRef>
          </c:cat>
          <c:val>
            <c:numRef>
              <c:f>'[FATTURA ENERG. X PRECONSUNTIVO.xlsx]sintesi'!$B$56:$P$56</c:f>
              <c:numCache>
                <c:formatCode>General</c:formatCode>
                <c:ptCount val="15"/>
                <c:pt idx="0">
                  <c:v>53.3</c:v>
                </c:pt>
                <c:pt idx="1">
                  <c:v>62.9</c:v>
                </c:pt>
                <c:pt idx="2">
                  <c:v>64.900000000000006</c:v>
                </c:pt>
                <c:pt idx="3">
                  <c:v>56.1</c:v>
                </c:pt>
                <c:pt idx="4">
                  <c:v>44.7</c:v>
                </c:pt>
                <c:pt idx="5">
                  <c:v>34.9</c:v>
                </c:pt>
                <c:pt idx="6">
                  <c:v>27.7</c:v>
                </c:pt>
                <c:pt idx="7">
                  <c:v>34.700000000000003</c:v>
                </c:pt>
                <c:pt idx="8">
                  <c:v>42.87</c:v>
                </c:pt>
                <c:pt idx="9">
                  <c:v>39.1</c:v>
                </c:pt>
                <c:pt idx="10" formatCode="0.0">
                  <c:v>23.400436684000002</c:v>
                </c:pt>
                <c:pt idx="11" formatCode="0.0">
                  <c:v>49.569976754000002</c:v>
                </c:pt>
                <c:pt idx="12" formatCode="0.0">
                  <c:v>114.38928476300001</c:v>
                </c:pt>
                <c:pt idx="13" formatCode="0.0">
                  <c:v>67.102540540999996</c:v>
                </c:pt>
                <c:pt idx="14" formatCode="0.0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C-4B45-ACF9-F2D0A2FCF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1070793471"/>
        <c:axId val="1070787711"/>
      </c:barChart>
      <c:catAx>
        <c:axId val="107079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0787711"/>
        <c:crosses val="autoZero"/>
        <c:auto val="1"/>
        <c:lblAlgn val="ctr"/>
        <c:lblOffset val="100"/>
        <c:noMultiLvlLbl val="0"/>
      </c:catAx>
      <c:valAx>
        <c:axId val="107078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079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512994245847797"/>
          <c:y val="0.38291479797910349"/>
          <c:w val="0.42318729277889949"/>
          <c:h val="0.53436479338352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'[FATTURA ENERG. X PRECONSUNTIVO.xlsx]sintesi'!$P$38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PRECONSUNTIVO.xlsx]sintesi'!$P$39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4-4C0A-81E2-4FFBF8F0CFC2}"/>
            </c:ext>
          </c:extLst>
        </c:ser>
        <c:ser>
          <c:idx val="1"/>
          <c:order val="1"/>
          <c:tx>
            <c:strRef>
              <c:f>'[FATTURA ENERG. X PRECONSUNTIVO.xlsx]sintesi'!$Q$38</c:f>
              <c:strCache>
                <c:ptCount val="1"/>
                <c:pt idx="0">
                  <c:v>BIOFUEL</c:v>
                </c:pt>
              </c:strCache>
            </c:strRef>
          </c:tx>
          <c:spPr>
            <a:solidFill>
              <a:srgbClr val="EEFF41">
                <a:lumMod val="50000"/>
              </a:srgbClr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PRECONSUNTIVO.xlsx]sintesi'!$Q$39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4-4C0A-81E2-4FFBF8F0CFC2}"/>
            </c:ext>
          </c:extLst>
        </c:ser>
        <c:ser>
          <c:idx val="2"/>
          <c:order val="2"/>
          <c:tx>
            <c:strRef>
              <c:f>'[FATTURA ENERG. X PRECONSUNTIVO.xlsx]sintesi'!$R$38</c:f>
              <c:strCache>
                <c:ptCount val="1"/>
                <c:pt idx="0">
                  <c:v>EN.ELETTR.</c:v>
                </c:pt>
              </c:strCache>
            </c:strRef>
          </c:tx>
          <c:spPr>
            <a:solidFill>
              <a:srgbClr val="FFAB40">
                <a:lumMod val="50000"/>
              </a:srgbClr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PRECONSUNTIVO.xlsx]sintesi'!$R$39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64-4C0A-81E2-4FFBF8F0CFC2}"/>
            </c:ext>
          </c:extLst>
        </c:ser>
        <c:ser>
          <c:idx val="3"/>
          <c:order val="3"/>
          <c:tx>
            <c:strRef>
              <c:f>'[FATTURA ENERG. X PRECONSUNTIVO.xlsx]sintesi'!$S$38</c:f>
              <c:strCache>
                <c:ptCount val="1"/>
                <c:pt idx="0">
                  <c:v>PETROLIO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PRECONSUNTIVO.xlsx]sintesi'!$S$39</c:f>
              <c:numCache>
                <c:formatCode>0.0</c:formatCode>
                <c:ptCount val="1"/>
                <c:pt idx="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64-4C0A-81E2-4FFBF8F0CFC2}"/>
            </c:ext>
          </c:extLst>
        </c:ser>
        <c:ser>
          <c:idx val="4"/>
          <c:order val="4"/>
          <c:tx>
            <c:strRef>
              <c:f>'[FATTURA ENERG. X PRECONSUNTIVO.xlsx]sintesi'!$T$38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PRECONSUNTIVO.xlsx]sintesi'!$T$39</c:f>
              <c:numCache>
                <c:formatCode>0.0</c:formatCode>
                <c:ptCount val="1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64-4C0A-81E2-4FFBF8F0CFC2}"/>
            </c:ext>
          </c:extLst>
        </c:ser>
        <c:ser>
          <c:idx val="5"/>
          <c:order val="5"/>
          <c:tx>
            <c:strRef>
              <c:f>'[FATTURA ENERG. X PRECONSUNTIVO.xlsx]sintesi'!$U$38</c:f>
              <c:strCache>
                <c:ptCount val="1"/>
                <c:pt idx="0">
                  <c:v>SOLIDI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PRECONSUNTIVO.xlsx]sintesi'!$U$39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64-4C0A-81E2-4FFBF8F0C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060439615"/>
        <c:axId val="1060464575"/>
      </c:barChart>
      <c:catAx>
        <c:axId val="1060439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0464575"/>
        <c:crosses val="autoZero"/>
        <c:auto val="1"/>
        <c:lblAlgn val="ctr"/>
        <c:lblOffset val="100"/>
        <c:noMultiLvlLbl val="0"/>
      </c:catAx>
      <c:valAx>
        <c:axId val="106046457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6043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74631594750274E-2"/>
          <c:y val="4.441010178942062E-2"/>
          <c:w val="0.93117758860264166"/>
          <c:h val="0.77503049006120317"/>
        </c:manualLayout>
      </c:layout>
      <c:lineChart>
        <c:grouping val="standard"/>
        <c:varyColors val="0"/>
        <c:ser>
          <c:idx val="0"/>
          <c:order val="0"/>
          <c:tx>
            <c:strRef>
              <c:f>'grafico brent mese (2)'!$B$3</c:f>
              <c:strCache>
                <c:ptCount val="1"/>
                <c:pt idx="0">
                  <c:v>Brent $/bbl.</c:v>
                </c:pt>
              </c:strCache>
            </c:strRef>
          </c:tx>
          <c:spPr>
            <a:ln w="635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'grafico brent mese (2)'!$A$4:$A$39</c:f>
              <c:strCache>
                <c:ptCount val="36"/>
                <c:pt idx="0">
                  <c:v>gen-22</c:v>
                </c:pt>
                <c:pt idx="1">
                  <c:v>feb-22</c:v>
                </c:pt>
                <c:pt idx="2">
                  <c:v>mar-22</c:v>
                </c:pt>
                <c:pt idx="3">
                  <c:v>apr-22</c:v>
                </c:pt>
                <c:pt idx="4">
                  <c:v>mag-22</c:v>
                </c:pt>
                <c:pt idx="5">
                  <c:v>giu-22</c:v>
                </c:pt>
                <c:pt idx="6">
                  <c:v>lug-22</c:v>
                </c:pt>
                <c:pt idx="7">
                  <c:v>ago-22</c:v>
                </c:pt>
                <c:pt idx="8">
                  <c:v>set-22</c:v>
                </c:pt>
                <c:pt idx="9">
                  <c:v>ott-22</c:v>
                </c:pt>
                <c:pt idx="10">
                  <c:v>nov-22</c:v>
                </c:pt>
                <c:pt idx="11">
                  <c:v>dic-22</c:v>
                </c:pt>
                <c:pt idx="12">
                  <c:v>gen-23</c:v>
                </c:pt>
                <c:pt idx="13">
                  <c:v>feb-23</c:v>
                </c:pt>
                <c:pt idx="14">
                  <c:v>mar-23</c:v>
                </c:pt>
                <c:pt idx="15">
                  <c:v>apr-23</c:v>
                </c:pt>
                <c:pt idx="16">
                  <c:v>mag-23</c:v>
                </c:pt>
                <c:pt idx="17">
                  <c:v>giu-23</c:v>
                </c:pt>
                <c:pt idx="18">
                  <c:v>lug-23</c:v>
                </c:pt>
                <c:pt idx="19">
                  <c:v>ago-23</c:v>
                </c:pt>
                <c:pt idx="20">
                  <c:v>set-23</c:v>
                </c:pt>
                <c:pt idx="21">
                  <c:v>ott-23</c:v>
                </c:pt>
                <c:pt idx="22">
                  <c:v>nov-23</c:v>
                </c:pt>
                <c:pt idx="23">
                  <c:v>dic-23</c:v>
                </c:pt>
                <c:pt idx="24">
                  <c:v>gen-24</c:v>
                </c:pt>
                <c:pt idx="25">
                  <c:v>feb-24</c:v>
                </c:pt>
                <c:pt idx="26">
                  <c:v>mar-24</c:v>
                </c:pt>
                <c:pt idx="27">
                  <c:v>apr-24</c:v>
                </c:pt>
                <c:pt idx="28">
                  <c:v>mag-24</c:v>
                </c:pt>
                <c:pt idx="29">
                  <c:v>giu-24</c:v>
                </c:pt>
                <c:pt idx="30">
                  <c:v>lug-24</c:v>
                </c:pt>
                <c:pt idx="31">
                  <c:v>ago-24</c:v>
                </c:pt>
                <c:pt idx="32">
                  <c:v>set-24</c:v>
                </c:pt>
                <c:pt idx="33">
                  <c:v>ott-24</c:v>
                </c:pt>
                <c:pt idx="34">
                  <c:v>nov-24</c:v>
                </c:pt>
                <c:pt idx="35">
                  <c:v>dic-24</c:v>
                </c:pt>
              </c:strCache>
            </c:strRef>
          </c:cat>
          <c:val>
            <c:numRef>
              <c:f>'grafico brent mese (2)'!$B$4:$B$39</c:f>
              <c:numCache>
                <c:formatCode>0.00</c:formatCode>
                <c:ptCount val="36"/>
                <c:pt idx="0">
                  <c:v>85.569047619047637</c:v>
                </c:pt>
                <c:pt idx="1">
                  <c:v>94.29349999999998</c:v>
                </c:pt>
                <c:pt idx="2">
                  <c:v>112.44478260869565</c:v>
                </c:pt>
                <c:pt idx="3">
                  <c:v>105.8635</c:v>
                </c:pt>
                <c:pt idx="4">
                  <c:v>111.94636363636363</c:v>
                </c:pt>
                <c:pt idx="5">
                  <c:v>117.56363636363636</c:v>
                </c:pt>
                <c:pt idx="6">
                  <c:v>105.24666666666668</c:v>
                </c:pt>
                <c:pt idx="7">
                  <c:v>97.641304347826065</c:v>
                </c:pt>
                <c:pt idx="8">
                  <c:v>90.580454545454543</c:v>
                </c:pt>
                <c:pt idx="9">
                  <c:v>93.631428571428586</c:v>
                </c:pt>
                <c:pt idx="10">
                  <c:v>90.804545454545462</c:v>
                </c:pt>
                <c:pt idx="11">
                  <c:v>81.396666666666675</c:v>
                </c:pt>
                <c:pt idx="12">
                  <c:v>83.956666666666678</c:v>
                </c:pt>
                <c:pt idx="13">
                  <c:v>83.538499999999999</c:v>
                </c:pt>
                <c:pt idx="14">
                  <c:v>79.204347826086973</c:v>
                </c:pt>
                <c:pt idx="15">
                  <c:v>83.354210526315782</c:v>
                </c:pt>
                <c:pt idx="16">
                  <c:v>75.520909090909086</c:v>
                </c:pt>
                <c:pt idx="17">
                  <c:v>74.963181818181823</c:v>
                </c:pt>
                <c:pt idx="18">
                  <c:v>80.123809523809527</c:v>
                </c:pt>
                <c:pt idx="19">
                  <c:v>85.137826086956522</c:v>
                </c:pt>
                <c:pt idx="20">
                  <c:v>92.624761904761897</c:v>
                </c:pt>
                <c:pt idx="21">
                  <c:v>88.658181818181845</c:v>
                </c:pt>
                <c:pt idx="22">
                  <c:v>82.053181818181812</c:v>
                </c:pt>
                <c:pt idx="23">
                  <c:v>77.135789473684213</c:v>
                </c:pt>
                <c:pt idx="24">
                  <c:v>79.140909090909091</c:v>
                </c:pt>
                <c:pt idx="25">
                  <c:v>81.717619047619038</c:v>
                </c:pt>
                <c:pt idx="26">
                  <c:v>84.684499999999986</c:v>
                </c:pt>
                <c:pt idx="27">
                  <c:v>89.052727272727282</c:v>
                </c:pt>
                <c:pt idx="28">
                  <c:v>82.995217391304337</c:v>
                </c:pt>
                <c:pt idx="29">
                  <c:v>82.97150000000002</c:v>
                </c:pt>
                <c:pt idx="30">
                  <c:v>83.924347826086958</c:v>
                </c:pt>
                <c:pt idx="31">
                  <c:v>78.925454545454556</c:v>
                </c:pt>
                <c:pt idx="32">
                  <c:v>72.925714285714292</c:v>
                </c:pt>
                <c:pt idx="33">
                  <c:v>75.440869565217398</c:v>
                </c:pt>
                <c:pt idx="34">
                  <c:v>73.956250000000011</c:v>
                </c:pt>
                <c:pt idx="35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A6-4D05-A61D-F43854DE0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291503"/>
        <c:axId val="1"/>
      </c:lineChart>
      <c:catAx>
        <c:axId val="1534291503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b="1"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  <c:max val="12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b="1"/>
            </a:pPr>
            <a:endParaRPr lang="it-IT"/>
          </a:p>
        </c:txPr>
        <c:crossAx val="15342915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65280019215901E-2"/>
          <c:y val="0.12533586545565528"/>
          <c:w val="0.89464121560591392"/>
          <c:h val="0.66155740504303262"/>
        </c:manualLayout>
      </c:layout>
      <c:lineChart>
        <c:grouping val="standard"/>
        <c:varyColors val="0"/>
        <c:ser>
          <c:idx val="0"/>
          <c:order val="0"/>
          <c:tx>
            <c:strRef>
              <c:f>'[GAS + BRENT MESE per slide 4.xlsx]grafico brent mese'!$B$3</c:f>
              <c:strCache>
                <c:ptCount val="1"/>
                <c:pt idx="0">
                  <c:v>Brent $/bbl.</c:v>
                </c:pt>
              </c:strCache>
            </c:strRef>
          </c:tx>
          <c:spPr>
            <a:ln w="444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'[GAS + BRENT MESE per slide 4.xlsx]grafico brent mese'!$A$388:$A$422</c:f>
              <c:numCache>
                <c:formatCode>mmm\-yy</c:formatCode>
                <c:ptCount val="3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</c:numCache>
            </c:numRef>
          </c:cat>
          <c:val>
            <c:numRef>
              <c:f>'[GAS + BRENT MESE per slide 4.xlsx]grafico brent mese'!$B$388:$B$422</c:f>
              <c:numCache>
                <c:formatCode>0.00</c:formatCode>
                <c:ptCount val="35"/>
                <c:pt idx="0">
                  <c:v>85.569047619047637</c:v>
                </c:pt>
                <c:pt idx="1">
                  <c:v>94.29349999999998</c:v>
                </c:pt>
                <c:pt idx="2">
                  <c:v>112.44478260869565</c:v>
                </c:pt>
                <c:pt idx="3">
                  <c:v>105.8635</c:v>
                </c:pt>
                <c:pt idx="4">
                  <c:v>111.94636363636363</c:v>
                </c:pt>
                <c:pt idx="5">
                  <c:v>117.56363636363636</c:v>
                </c:pt>
                <c:pt idx="6">
                  <c:v>105.24666666666668</c:v>
                </c:pt>
                <c:pt idx="7">
                  <c:v>97.641304347826065</c:v>
                </c:pt>
                <c:pt idx="8">
                  <c:v>90.580454545454543</c:v>
                </c:pt>
                <c:pt idx="9">
                  <c:v>93.631428571428586</c:v>
                </c:pt>
                <c:pt idx="10">
                  <c:v>90.804545454545462</c:v>
                </c:pt>
                <c:pt idx="11">
                  <c:v>81.396666666666675</c:v>
                </c:pt>
                <c:pt idx="12">
                  <c:v>83.956666666666678</c:v>
                </c:pt>
                <c:pt idx="13">
                  <c:v>83.538499999999999</c:v>
                </c:pt>
                <c:pt idx="14">
                  <c:v>79.204347826086973</c:v>
                </c:pt>
                <c:pt idx="15">
                  <c:v>83.354210526315782</c:v>
                </c:pt>
                <c:pt idx="16">
                  <c:v>75.520909090909086</c:v>
                </c:pt>
                <c:pt idx="17">
                  <c:v>74.963181818181823</c:v>
                </c:pt>
                <c:pt idx="18">
                  <c:v>80.123809523809527</c:v>
                </c:pt>
                <c:pt idx="19">
                  <c:v>85.137826086956522</c:v>
                </c:pt>
                <c:pt idx="20">
                  <c:v>92.624761904761897</c:v>
                </c:pt>
                <c:pt idx="21">
                  <c:v>88.658181818181845</c:v>
                </c:pt>
                <c:pt idx="22">
                  <c:v>82.053181818181812</c:v>
                </c:pt>
                <c:pt idx="23">
                  <c:v>77.135789473684213</c:v>
                </c:pt>
                <c:pt idx="24">
                  <c:v>79.140909090909091</c:v>
                </c:pt>
                <c:pt idx="25">
                  <c:v>81.717619047619038</c:v>
                </c:pt>
                <c:pt idx="26">
                  <c:v>84.684499999999986</c:v>
                </c:pt>
                <c:pt idx="27">
                  <c:v>89.052727272727282</c:v>
                </c:pt>
                <c:pt idx="28">
                  <c:v>82.995217391304337</c:v>
                </c:pt>
                <c:pt idx="29">
                  <c:v>82.97150000000002</c:v>
                </c:pt>
                <c:pt idx="30">
                  <c:v>83.924347826086958</c:v>
                </c:pt>
                <c:pt idx="31">
                  <c:v>78.925454545454556</c:v>
                </c:pt>
                <c:pt idx="32">
                  <c:v>72.925714285714292</c:v>
                </c:pt>
                <c:pt idx="33">
                  <c:v>75.440869565217398</c:v>
                </c:pt>
                <c:pt idx="34">
                  <c:v>73.351666666666674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91-47D1-8749-360C77905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503103"/>
        <c:axId val="1"/>
      </c:lineChart>
      <c:lineChart>
        <c:grouping val="standard"/>
        <c:varyColors val="0"/>
        <c:ser>
          <c:idx val="1"/>
          <c:order val="1"/>
          <c:tx>
            <c:strRef>
              <c:f>'[GAS + BRENT MESE per slide 4.xlsx]grafico brent mese'!$C$3</c:f>
              <c:strCache>
                <c:ptCount val="1"/>
                <c:pt idx="0">
                  <c:v>Gas TTF €/MWh</c:v>
                </c:pt>
              </c:strCache>
            </c:strRef>
          </c:tx>
          <c:spPr>
            <a:ln w="444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'[GAS + BRENT MESE per slide 4.xlsx]grafico brent mese'!$A$388:$A$422</c:f>
              <c:numCache>
                <c:formatCode>mmm\-yy</c:formatCode>
                <c:ptCount val="3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</c:numCache>
            </c:numRef>
          </c:cat>
          <c:val>
            <c:numRef>
              <c:f>'[GAS + BRENT MESE per slide 4.xlsx]grafico brent mese'!$C$388:$C$422</c:f>
              <c:numCache>
                <c:formatCode>0.0</c:formatCode>
                <c:ptCount val="35"/>
                <c:pt idx="0">
                  <c:v>85.091999999999999</c:v>
                </c:pt>
                <c:pt idx="1">
                  <c:v>82.4</c:v>
                </c:pt>
                <c:pt idx="2">
                  <c:v>131.27304347826086</c:v>
                </c:pt>
                <c:pt idx="3">
                  <c:v>101.51950000000002</c:v>
                </c:pt>
                <c:pt idx="4">
                  <c:v>94.38</c:v>
                </c:pt>
                <c:pt idx="5">
                  <c:v>108.28813636363638</c:v>
                </c:pt>
                <c:pt idx="6">
                  <c:v>172.41569999999996</c:v>
                </c:pt>
                <c:pt idx="7">
                  <c:v>235.95526086956525</c:v>
                </c:pt>
                <c:pt idx="8">
                  <c:v>203.49836363636368</c:v>
                </c:pt>
                <c:pt idx="9">
                  <c:v>135.47914285714288</c:v>
                </c:pt>
                <c:pt idx="10" formatCode="0.00">
                  <c:v>119.57</c:v>
                </c:pt>
                <c:pt idx="11" formatCode="0.00">
                  <c:v>116.17380952380952</c:v>
                </c:pt>
                <c:pt idx="12" formatCode="0.00">
                  <c:v>63.916272727272734</c:v>
                </c:pt>
                <c:pt idx="13" formatCode="0.00">
                  <c:v>52.647370000000002</c:v>
                </c:pt>
                <c:pt idx="14" formatCode="0.00">
                  <c:v>43.992043478260875</c:v>
                </c:pt>
                <c:pt idx="15" formatCode="0.00">
                  <c:v>42.07</c:v>
                </c:pt>
                <c:pt idx="16" formatCode="0.00">
                  <c:v>31.752265217391304</c:v>
                </c:pt>
                <c:pt idx="17" formatCode="0.00">
                  <c:v>32.58</c:v>
                </c:pt>
                <c:pt idx="18" formatCode="0.00">
                  <c:v>29.450714285714287</c:v>
                </c:pt>
                <c:pt idx="19" formatCode="0.00">
                  <c:v>35</c:v>
                </c:pt>
                <c:pt idx="20" formatCode="0.00">
                  <c:v>36.875380952380958</c:v>
                </c:pt>
                <c:pt idx="21" formatCode="0.00">
                  <c:v>47.07</c:v>
                </c:pt>
                <c:pt idx="22" formatCode="0.00">
                  <c:v>45.747181818181829</c:v>
                </c:pt>
                <c:pt idx="23" formatCode="0.00">
                  <c:v>36.063526315789474</c:v>
                </c:pt>
                <c:pt idx="24" formatCode="0.00">
                  <c:v>29.91</c:v>
                </c:pt>
                <c:pt idx="25" formatCode="0.00">
                  <c:v>25.763285714285715</c:v>
                </c:pt>
                <c:pt idx="26" formatCode="0.00">
                  <c:v>26.845700000000001</c:v>
                </c:pt>
                <c:pt idx="27" formatCode="0.00">
                  <c:v>28.96166666666667</c:v>
                </c:pt>
                <c:pt idx="28" formatCode="0.00">
                  <c:v>31.955130434782607</c:v>
                </c:pt>
                <c:pt idx="29" formatCode="0.00">
                  <c:v>34.467849999999991</c:v>
                </c:pt>
                <c:pt idx="30" formatCode="0.00">
                  <c:v>32.554478260869566</c:v>
                </c:pt>
                <c:pt idx="31" formatCode="0.00">
                  <c:v>38.347045454545452</c:v>
                </c:pt>
                <c:pt idx="32" formatCode="0.00">
                  <c:v>36.201523809523806</c:v>
                </c:pt>
                <c:pt idx="33" formatCode="0.00">
                  <c:v>40.423434782608695</c:v>
                </c:pt>
                <c:pt idx="34" formatCode="0.00">
                  <c:v>44.56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91-47D1-8749-360C77905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401839"/>
        <c:axId val="361398095"/>
      </c:lineChart>
      <c:dateAx>
        <c:axId val="1895503103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895503103"/>
        <c:crosses val="autoZero"/>
        <c:crossBetween val="between"/>
      </c:valAx>
      <c:valAx>
        <c:axId val="361398095"/>
        <c:scaling>
          <c:orientation val="minMax"/>
          <c:max val="250"/>
        </c:scaling>
        <c:delete val="0"/>
        <c:axPos val="r"/>
        <c:numFmt formatCode="0" sourceLinked="0"/>
        <c:majorTickMark val="out"/>
        <c:minorTickMark val="none"/>
        <c:tickLblPos val="nextTo"/>
        <c:crossAx val="361401839"/>
        <c:crosses val="max"/>
        <c:crossBetween val="between"/>
      </c:valAx>
      <c:dateAx>
        <c:axId val="36140183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61398095"/>
        <c:crosses val="autoZero"/>
        <c:auto val="1"/>
        <c:lblOffset val="100"/>
        <c:baseTimeUnit val="months"/>
      </c:dateAx>
      <c:spPr>
        <a:noFill/>
        <a:ln w="25400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1400"/>
            </a:pPr>
            <a:endParaRPr lang="it-IT"/>
          </a:p>
        </c:txPr>
      </c:legendEntry>
      <c:legendEntry>
        <c:idx val="1"/>
        <c:txPr>
          <a:bodyPr rot="0" vert="horz"/>
          <a:lstStyle/>
          <a:p>
            <a:pPr>
              <a:defRPr sz="1400"/>
            </a:pPr>
            <a:endParaRPr lang="it-IT"/>
          </a:p>
        </c:txPr>
      </c:legendEntry>
      <c:layout>
        <c:manualLayout>
          <c:xMode val="edge"/>
          <c:yMode val="edge"/>
          <c:x val="0.34890161383769047"/>
          <c:y val="0.9257037635646429"/>
          <c:w val="0.3021966754079079"/>
          <c:h val="7.4296236435357071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236233654123845E-2"/>
          <c:y val="3.0251125691782201E-2"/>
          <c:w val="0.88933699259241517"/>
          <c:h val="0.894038585301927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'[FATTURA ENERG. X PRECONSUNTIVO.xlsx]Domanda energia'!$C$11</c:f>
              <c:strCache>
                <c:ptCount val="1"/>
                <c:pt idx="0">
                  <c:v>IMPORT NETTE ELETTR.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energia'!$D$11:$G$11</c:f>
              <c:numCache>
                <c:formatCode>0.0</c:formatCode>
                <c:ptCount val="4"/>
                <c:pt idx="0">
                  <c:v>3.2795559999999999</c:v>
                </c:pt>
                <c:pt idx="1">
                  <c:v>3.6962020000000004</c:v>
                </c:pt>
                <c:pt idx="2">
                  <c:v>4.4068787618228704</c:v>
                </c:pt>
                <c:pt idx="3">
                  <c:v>4.4773888220120401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D-4F88-881E-05BFED4C7F2A}"/>
            </c:ext>
          </c:extLst>
        </c:ser>
        <c:ser>
          <c:idx val="1"/>
          <c:order val="1"/>
          <c:tx>
            <c:strRef>
              <c:f>'[FATTURA ENERG. X PRECONSUNTIVO.xlsx]Domanda energia'!$C$12</c:f>
              <c:strCache>
                <c:ptCount val="1"/>
                <c:pt idx="0">
                  <c:v>COMB. SOLIDI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energia'!$D$12:$G$12</c:f>
              <c:numCache>
                <c:formatCode>0.0</c:formatCode>
                <c:ptCount val="4"/>
                <c:pt idx="0">
                  <c:v>7.6627010000000002</c:v>
                </c:pt>
                <c:pt idx="1">
                  <c:v>8.5763549999999995</c:v>
                </c:pt>
                <c:pt idx="2">
                  <c:v>6.0251342924001499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D-4F88-881E-05BFED4C7F2A}"/>
            </c:ext>
          </c:extLst>
        </c:ser>
        <c:ser>
          <c:idx val="2"/>
          <c:order val="2"/>
          <c:tx>
            <c:strRef>
              <c:f>'[FATTURA ENERG. X PRECONSUNTIVO.xlsx]Domanda energia'!$C$13</c:f>
              <c:strCache>
                <c:ptCount val="1"/>
                <c:pt idx="0">
                  <c:v>RINNOVABILI</c:v>
                </c:pt>
              </c:strCache>
            </c:strRef>
          </c:tx>
          <c:spPr>
            <a:solidFill>
              <a:srgbClr val="447292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energia'!$D$13:$G$13</c:f>
              <c:numCache>
                <c:formatCode>0.0</c:formatCode>
                <c:ptCount val="4"/>
                <c:pt idx="0">
                  <c:v>29.512128000000001</c:v>
                </c:pt>
                <c:pt idx="1">
                  <c:v>28.157962999999999</c:v>
                </c:pt>
                <c:pt idx="2">
                  <c:v>28.586113014107099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9D-4F88-881E-05BFED4C7F2A}"/>
            </c:ext>
          </c:extLst>
        </c:ser>
        <c:ser>
          <c:idx val="3"/>
          <c:order val="3"/>
          <c:tx>
            <c:strRef>
              <c:f>'[FATTURA ENERG. X PRECONSUNTIVO.xlsx]Domanda energia'!$C$14</c:f>
              <c:strCache>
                <c:ptCount val="1"/>
                <c:pt idx="0">
                  <c:v>PETROLIO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energia'!$D$14:$G$14</c:f>
              <c:numCache>
                <c:formatCode>0.0</c:formatCode>
                <c:ptCount val="4"/>
                <c:pt idx="0">
                  <c:v>56.682993000000003</c:v>
                </c:pt>
                <c:pt idx="1">
                  <c:v>53.996430000000004</c:v>
                </c:pt>
                <c:pt idx="2">
                  <c:v>54.617880708924197</c:v>
                </c:pt>
                <c:pt idx="3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9D-4F88-881E-05BFED4C7F2A}"/>
            </c:ext>
          </c:extLst>
        </c:ser>
        <c:ser>
          <c:idx val="4"/>
          <c:order val="4"/>
          <c:tx>
            <c:strRef>
              <c:f>'[FATTURA ENERG. X PRECONSUNTIVO.xlsx]Domanda energia'!$C$15</c:f>
              <c:strCache>
                <c:ptCount val="1"/>
                <c:pt idx="0">
                  <c:v>GAS NATURALE</c:v>
                </c:pt>
              </c:strCache>
            </c:strRef>
          </c:tx>
          <c:spPr>
            <a:solidFill>
              <a:srgbClr val="548237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energia'!$D$15:$G$15</c:f>
              <c:numCache>
                <c:formatCode>0.0</c:formatCode>
                <c:ptCount val="4"/>
                <c:pt idx="0">
                  <c:v>60.949061</c:v>
                </c:pt>
                <c:pt idx="1">
                  <c:v>56.103940000000001</c:v>
                </c:pt>
                <c:pt idx="2">
                  <c:v>50.344591640687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9D-4F88-881E-05BFED4C7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5162960"/>
        <c:axId val="1245162000"/>
      </c:barChart>
      <c:catAx>
        <c:axId val="12451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245162000"/>
        <c:crosses val="autoZero"/>
        <c:auto val="1"/>
        <c:lblAlgn val="ctr"/>
        <c:lblOffset val="100"/>
        <c:noMultiLvlLbl val="0"/>
      </c:catAx>
      <c:valAx>
        <c:axId val="124516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24516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'[Slide 8 e 9 consumi petrolio e carburanti.xls]SLIDE 8 E 9'!$C$63</c:f>
              <c:strCache>
                <c:ptCount val="1"/>
                <c:pt idx="0">
                  <c:v>Altri</c:v>
                </c:pt>
              </c:strCache>
            </c:strRef>
          </c:tx>
          <c:spPr>
            <a:solidFill>
              <a:srgbClr val="78909C"/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9'!$D$63:$G$63</c:f>
              <c:numCache>
                <c:formatCode>0.00</c:formatCode>
                <c:ptCount val="4"/>
                <c:pt idx="0">
                  <c:v>14.956999999999997</c:v>
                </c:pt>
                <c:pt idx="1">
                  <c:v>14.166</c:v>
                </c:pt>
                <c:pt idx="2">
                  <c:v>13.658000000000001</c:v>
                </c:pt>
                <c:pt idx="3">
                  <c:v>13.349999999999994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4-4F2B-BE34-DA540350CE42}"/>
            </c:ext>
          </c:extLst>
        </c:ser>
        <c:ser>
          <c:idx val="1"/>
          <c:order val="1"/>
          <c:tx>
            <c:strRef>
              <c:f>'[Slide 8 e 9 consumi petrolio e carburanti.xls]SLIDE 8 E 9'!$C$64</c:f>
              <c:strCache>
                <c:ptCount val="1"/>
                <c:pt idx="0">
                  <c:v>PETROLCHIMICA NETTA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9'!$D$64:$G$64</c:f>
              <c:numCache>
                <c:formatCode>0.00</c:formatCode>
                <c:ptCount val="4"/>
                <c:pt idx="0">
                  <c:v>3.7160000000000002</c:v>
                </c:pt>
                <c:pt idx="1">
                  <c:v>3.2290000000000001</c:v>
                </c:pt>
                <c:pt idx="2">
                  <c:v>2.855</c:v>
                </c:pt>
                <c:pt idx="3">
                  <c:v>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4-4F2B-BE34-DA540350CE42}"/>
            </c:ext>
          </c:extLst>
        </c:ser>
        <c:ser>
          <c:idx val="2"/>
          <c:order val="2"/>
          <c:tx>
            <c:strRef>
              <c:f>'[Slide 8 e 9 consumi petrolio e carburanti.xls]SLIDE 8 E 9'!$C$65</c:f>
              <c:strCache>
                <c:ptCount val="1"/>
                <c:pt idx="0">
                  <c:v>BUNKERAGGI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9'!$D$65:$G$65</c:f>
              <c:numCache>
                <c:formatCode>0.00</c:formatCode>
                <c:ptCount val="4"/>
                <c:pt idx="0">
                  <c:v>3.1469999999999998</c:v>
                </c:pt>
                <c:pt idx="1">
                  <c:v>2.8780000000000001</c:v>
                </c:pt>
                <c:pt idx="2">
                  <c:v>2.6459999999999999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4-4F2B-BE34-DA540350CE42}"/>
            </c:ext>
          </c:extLst>
        </c:ser>
        <c:ser>
          <c:idx val="3"/>
          <c:order val="3"/>
          <c:tx>
            <c:strRef>
              <c:f>'[Slide 8 e 9 consumi petrolio e carburanti.xls]SLIDE 8 E 9'!$C$66</c:f>
              <c:strCache>
                <c:ptCount val="1"/>
                <c:pt idx="0">
                  <c:v>BITUMI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9'!$D$66:$G$66</c:f>
              <c:numCache>
                <c:formatCode>0.00</c:formatCode>
                <c:ptCount val="4"/>
                <c:pt idx="0">
                  <c:v>1.6060000000000001</c:v>
                </c:pt>
                <c:pt idx="1">
                  <c:v>1.5609999999999999</c:v>
                </c:pt>
                <c:pt idx="2">
                  <c:v>1.68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E4-4F2B-BE34-DA540350CE42}"/>
            </c:ext>
          </c:extLst>
        </c:ser>
        <c:ser>
          <c:idx val="4"/>
          <c:order val="4"/>
          <c:tx>
            <c:strRef>
              <c:f>'[Slide 8 e 9 consumi petrolio e carburanti.xls]SLIDE 8 E 9'!$C$67</c:f>
              <c:strCache>
                <c:ptCount val="1"/>
                <c:pt idx="0">
                  <c:v>OLIO COMBUSTIBILE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9'!$D$67:$G$67</c:f>
              <c:numCache>
                <c:formatCode>0.00</c:formatCode>
                <c:ptCount val="4"/>
                <c:pt idx="0">
                  <c:v>0.75</c:v>
                </c:pt>
                <c:pt idx="1">
                  <c:v>1.07</c:v>
                </c:pt>
                <c:pt idx="2">
                  <c:v>0.63600000000000001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E4-4F2B-BE34-DA540350CE42}"/>
            </c:ext>
          </c:extLst>
        </c:ser>
        <c:ser>
          <c:idx val="5"/>
          <c:order val="5"/>
          <c:tx>
            <c:strRef>
              <c:f>'[Slide 8 e 9 consumi petrolio e carburanti.xls]SLIDE 8 E 9'!$C$68</c:f>
              <c:strCache>
                <c:ptCount val="1"/>
                <c:pt idx="0">
                  <c:v>JETFUEL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9'!$D$68:$G$68</c:f>
              <c:numCache>
                <c:formatCode>0.00</c:formatCode>
                <c:ptCount val="4"/>
                <c:pt idx="0">
                  <c:v>4.8769999999999998</c:v>
                </c:pt>
                <c:pt idx="1">
                  <c:v>3.722</c:v>
                </c:pt>
                <c:pt idx="2">
                  <c:v>4.4829999999999997</c:v>
                </c:pt>
                <c:pt idx="3">
                  <c:v>4.9400000000000004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E4-4F2B-BE34-DA540350CE42}"/>
            </c:ext>
          </c:extLst>
        </c:ser>
        <c:ser>
          <c:idx val="6"/>
          <c:order val="6"/>
          <c:tx>
            <c:strRef>
              <c:f>'[Slide 8 e 9 consumi petrolio e carburanti.xls]SLIDE 8 E 9'!$C$69</c:f>
              <c:strCache>
                <c:ptCount val="1"/>
                <c:pt idx="0">
                  <c:v>GASOLIO MOTORI</c:v>
                </c:pt>
              </c:strCache>
            </c:strRef>
          </c:tx>
          <c:spPr>
            <a:solidFill>
              <a:srgbClr val="CCE200"/>
            </a:solidFill>
            <a:ln w="25400">
              <a:noFill/>
            </a:ln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9'!$D$69:$G$69</c:f>
              <c:numCache>
                <c:formatCode>0.00</c:formatCode>
                <c:ptCount val="4"/>
                <c:pt idx="0">
                  <c:v>23.797000000000001</c:v>
                </c:pt>
                <c:pt idx="1">
                  <c:v>23.751000000000001</c:v>
                </c:pt>
                <c:pt idx="2">
                  <c:v>23.294</c:v>
                </c:pt>
                <c:pt idx="3">
                  <c:v>23.61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4-4F2B-BE34-DA540350CE42}"/>
            </c:ext>
          </c:extLst>
        </c:ser>
        <c:ser>
          <c:idx val="7"/>
          <c:order val="7"/>
          <c:tx>
            <c:strRef>
              <c:f>'[Slide 8 e 9 consumi petrolio e carburanti.xls]SLIDE 8 E 9'!$C$70</c:f>
              <c:strCache>
                <c:ptCount val="1"/>
                <c:pt idx="0">
                  <c:v>BENZINA</c:v>
                </c:pt>
              </c:strCache>
            </c:strRef>
          </c:tx>
          <c:spPr>
            <a:solidFill>
              <a:srgbClr val="4285F4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9'!$D$70:$G$70</c:f>
              <c:numCache>
                <c:formatCode>0.00</c:formatCode>
                <c:ptCount val="4"/>
                <c:pt idx="0">
                  <c:v>7.3380000000000001</c:v>
                </c:pt>
                <c:pt idx="1">
                  <c:v>7.8780000000000001</c:v>
                </c:pt>
                <c:pt idx="2">
                  <c:v>8.1690000000000005</c:v>
                </c:pt>
                <c:pt idx="3">
                  <c:v>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E4-4F2B-BE34-DA540350C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799168"/>
        <c:axId val="1"/>
      </c:barChart>
      <c:catAx>
        <c:axId val="13979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39799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8 E 9'!$C$101</c:f>
              <c:strCache>
                <c:ptCount val="1"/>
                <c:pt idx="0">
                  <c:v>GPL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'SLIDE 8 E 9'!$D$100:$F$100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'SLIDE 8 E 9'!$D$101:$F$101</c:f>
              <c:numCache>
                <c:formatCode>0.00</c:formatCode>
                <c:ptCount val="3"/>
                <c:pt idx="0" formatCode="0.0">
                  <c:v>1.7</c:v>
                </c:pt>
                <c:pt idx="1">
                  <c:v>1.54</c:v>
                </c:pt>
                <c:pt idx="2">
                  <c:v>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6-4E6B-A52E-DCFED019B9DC}"/>
            </c:ext>
          </c:extLst>
        </c:ser>
        <c:ser>
          <c:idx val="1"/>
          <c:order val="1"/>
          <c:tx>
            <c:strRef>
              <c:f>'SLIDE 8 E 9'!$C$102</c:f>
              <c:strCache>
                <c:ptCount val="1"/>
                <c:pt idx="0">
                  <c:v>BENZINA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'SLIDE 8 E 9'!$D$100:$F$100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'SLIDE 8 E 9'!$D$102:$F$102</c:f>
              <c:numCache>
                <c:formatCode>0.00</c:formatCode>
                <c:ptCount val="3"/>
                <c:pt idx="0">
                  <c:v>7.3380000000000001</c:v>
                </c:pt>
                <c:pt idx="1">
                  <c:v>8.1690000000000005</c:v>
                </c:pt>
                <c:pt idx="2">
                  <c:v>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6-4E6B-A52E-DCFED019B9DC}"/>
            </c:ext>
          </c:extLst>
        </c:ser>
        <c:ser>
          <c:idx val="2"/>
          <c:order val="2"/>
          <c:tx>
            <c:strRef>
              <c:f>'SLIDE 8 E 9'!$C$103</c:f>
              <c:strCache>
                <c:ptCount val="1"/>
                <c:pt idx="0">
                  <c:v>GASOLIO MOTORI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'SLIDE 8 E 9'!$D$100:$F$100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'SLIDE 8 E 9'!$D$103:$F$103</c:f>
              <c:numCache>
                <c:formatCode>0.00</c:formatCode>
                <c:ptCount val="3"/>
                <c:pt idx="0">
                  <c:v>23.797000000000001</c:v>
                </c:pt>
                <c:pt idx="1">
                  <c:v>23.294</c:v>
                </c:pt>
                <c:pt idx="2">
                  <c:v>23.61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26-4E6B-A52E-DCFED019B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990652223"/>
        <c:axId val="1990651263"/>
      </c:barChart>
      <c:catAx>
        <c:axId val="199065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990651263"/>
        <c:crosses val="autoZero"/>
        <c:auto val="1"/>
        <c:lblAlgn val="ctr"/>
        <c:lblOffset val="100"/>
        <c:noMultiLvlLbl val="0"/>
      </c:catAx>
      <c:valAx>
        <c:axId val="199065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99065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B3856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8528843577525E-2"/>
          <c:y val="0.12262447604497199"/>
          <c:w val="0.85330300263730652"/>
          <c:h val="0.72047655423669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'[Anni PARCO ANNUALE ANFIA X PRECONSUNTIVO (002).xlsx]Foglio1'!$B$9</c:f>
              <c:strCache>
                <c:ptCount val="1"/>
                <c:pt idx="0">
                  <c:v>Autovetture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2657952069716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69-4FE3-B190-62546F6D00FE}"/>
                </c:ext>
              </c:extLst>
            </c:dLbl>
            <c:dLbl>
              <c:idx val="23"/>
              <c:layout>
                <c:manualLayout>
                  <c:x val="-1.2131096218056393E-16"/>
                  <c:y val="0.38634713144517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9-4FE3-B190-62546F6D0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'[Anni PARCO ANNUALE ANFIA X PRECONSUNTIVO (002).xlsx]Foglio1'!$A$10:$A$33</c:f>
              <c:numCache>
                <c:formatCode>0_ ;\-0\ 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'[Anni PARCO ANNUALE ANFIA X PRECONSUNTIVO (002).xlsx]Foglio1'!$B$10:$B$33</c:f>
              <c:numCache>
                <c:formatCode>#,##0_ ;\-#,##0\ </c:formatCode>
                <c:ptCount val="24"/>
                <c:pt idx="0">
                  <c:v>32583815</c:v>
                </c:pt>
                <c:pt idx="1">
                  <c:v>33239029</c:v>
                </c:pt>
                <c:pt idx="2">
                  <c:v>33706153</c:v>
                </c:pt>
                <c:pt idx="3">
                  <c:v>34310446</c:v>
                </c:pt>
                <c:pt idx="4">
                  <c:v>33973147</c:v>
                </c:pt>
                <c:pt idx="5">
                  <c:v>34667485</c:v>
                </c:pt>
                <c:pt idx="6">
                  <c:v>35297282</c:v>
                </c:pt>
                <c:pt idx="7">
                  <c:v>35680097</c:v>
                </c:pt>
                <c:pt idx="8">
                  <c:v>36105183</c:v>
                </c:pt>
                <c:pt idx="9">
                  <c:v>36371790</c:v>
                </c:pt>
                <c:pt idx="10">
                  <c:v>36751311</c:v>
                </c:pt>
                <c:pt idx="11">
                  <c:v>37113300</c:v>
                </c:pt>
                <c:pt idx="12">
                  <c:v>37078274</c:v>
                </c:pt>
                <c:pt idx="13">
                  <c:v>36962934</c:v>
                </c:pt>
                <c:pt idx="14">
                  <c:v>37080753</c:v>
                </c:pt>
                <c:pt idx="15">
                  <c:v>37351233</c:v>
                </c:pt>
                <c:pt idx="16">
                  <c:v>37876138</c:v>
                </c:pt>
                <c:pt idx="17">
                  <c:v>38520321</c:v>
                </c:pt>
                <c:pt idx="18">
                  <c:v>39018170</c:v>
                </c:pt>
                <c:pt idx="19">
                  <c:v>39545232</c:v>
                </c:pt>
                <c:pt idx="20">
                  <c:v>39717874</c:v>
                </c:pt>
                <c:pt idx="21">
                  <c:v>39822723</c:v>
                </c:pt>
                <c:pt idx="22">
                  <c:v>40213061</c:v>
                </c:pt>
                <c:pt idx="23">
                  <c:v>40915229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9-4FE3-B190-62546F6D0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8571071"/>
        <c:axId val="18570111"/>
      </c:barChart>
      <c:lineChart>
        <c:grouping val="standard"/>
        <c:varyColors val="0"/>
        <c:ser>
          <c:idx val="1"/>
          <c:order val="1"/>
          <c:tx>
            <c:strRef>
              <c:f>'[Anni PARCO ANNUALE ANFIA X PRECONSUNTIVO (002).xlsx]Foglio1'!$C$9</c:f>
              <c:strCache>
                <c:ptCount val="1"/>
                <c:pt idx="0">
                  <c:v>n.auto per 100 abitanti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'[Anni PARCO ANNUALE ANFIA X PRECONSUNTIVO (002).xlsx]Foglio1'!$A$10:$A$33</c:f>
              <c:numCache>
                <c:formatCode>0_ ;\-0\ 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'[Anni PARCO ANNUALE ANFIA X PRECONSUNTIVO (002).xlsx]Foglio1'!$C$10:$C$33</c:f>
              <c:numCache>
                <c:formatCode>0.0</c:formatCode>
                <c:ptCount val="24"/>
                <c:pt idx="0">
                  <c:v>57.222705910360744</c:v>
                </c:pt>
                <c:pt idx="1">
                  <c:v>58.337645162350739</c:v>
                </c:pt>
                <c:pt idx="2">
                  <c:v>59.040562114887585</c:v>
                </c:pt>
                <c:pt idx="3">
                  <c:v>59.77514593238817</c:v>
                </c:pt>
                <c:pt idx="4">
                  <c:v>58.748429550237091</c:v>
                </c:pt>
                <c:pt idx="5">
                  <c:v>59.600245033746297</c:v>
                </c:pt>
                <c:pt idx="6">
                  <c:v>60.44069574447014</c:v>
                </c:pt>
                <c:pt idx="7">
                  <c:v>60.725622928230933</c:v>
                </c:pt>
                <c:pt idx="8">
                  <c:v>60.976968699348937</c:v>
                </c:pt>
                <c:pt idx="9">
                  <c:v>61.072139589432062</c:v>
                </c:pt>
                <c:pt idx="10">
                  <c:v>61.437104027436312</c:v>
                </c:pt>
                <c:pt idx="11">
                  <c:v>61.827841315187648</c:v>
                </c:pt>
                <c:pt idx="12">
                  <c:v>61.600773946417824</c:v>
                </c:pt>
                <c:pt idx="13">
                  <c:v>61.286595004514304</c:v>
                </c:pt>
                <c:pt idx="14">
                  <c:v>61.472676372974206</c:v>
                </c:pt>
                <c:pt idx="15">
                  <c:v>62.014740608167202</c:v>
                </c:pt>
                <c:pt idx="16">
                  <c:v>63.005901184131012</c:v>
                </c:pt>
                <c:pt idx="17">
                  <c:v>64.198125965323158</c:v>
                </c:pt>
                <c:pt idx="18">
                  <c:v>65.163628752910896</c:v>
                </c:pt>
                <c:pt idx="19">
                  <c:v>66.207669143676171</c:v>
                </c:pt>
                <c:pt idx="20">
                  <c:v>66.821403284035583</c:v>
                </c:pt>
                <c:pt idx="21">
                  <c:v>67.34413355427418</c:v>
                </c:pt>
                <c:pt idx="22">
                  <c:v>68.141945830954711</c:v>
                </c:pt>
                <c:pt idx="23">
                  <c:v>69.355516012575961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69-4FE3-B190-62546F6D0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79535"/>
        <c:axId val="268976175"/>
      </c:lineChart>
      <c:catAx>
        <c:axId val="18571071"/>
        <c:scaling>
          <c:orientation val="minMax"/>
        </c:scaling>
        <c:delete val="0"/>
        <c:axPos val="b"/>
        <c:numFmt formatCode="0_ ;\-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8570111"/>
        <c:crosses val="autoZero"/>
        <c:auto val="1"/>
        <c:lblAlgn val="ctr"/>
        <c:lblOffset val="100"/>
        <c:noMultiLvlLbl val="0"/>
      </c:catAx>
      <c:valAx>
        <c:axId val="18570111"/>
        <c:scaling>
          <c:orientation val="minMax"/>
          <c:max val="41000000"/>
          <c:min val="2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8571071"/>
        <c:crosses val="autoZero"/>
        <c:crossBetween val="between"/>
      </c:valAx>
      <c:valAx>
        <c:axId val="268976175"/>
        <c:scaling>
          <c:orientation val="minMax"/>
          <c:min val="4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68979535"/>
        <c:crosses val="max"/>
        <c:crossBetween val="between"/>
      </c:valAx>
      <c:catAx>
        <c:axId val="268979535"/>
        <c:scaling>
          <c:orientation val="minMax"/>
        </c:scaling>
        <c:delete val="1"/>
        <c:axPos val="b"/>
        <c:numFmt formatCode="0_ ;\-0\ " sourceLinked="1"/>
        <c:majorTickMark val="out"/>
        <c:minorTickMark val="none"/>
        <c:tickLblPos val="nextTo"/>
        <c:crossAx val="268976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47834424515032"/>
          <c:y val="0.8908579151486663"/>
          <c:w val="0.35096873827283065"/>
          <c:h val="4.1977905746856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B3856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88605758451043E-2"/>
          <c:y val="0.14718253968253969"/>
          <c:w val="0.73234835595299319"/>
          <c:h val="0.760760842394700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'[provenienze greggi e numero e tipi.xlsx]lavoro'!$R$22</c:f>
              <c:strCache>
                <c:ptCount val="1"/>
                <c:pt idx="0">
                  <c:v>MEDIO ORIENTE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1C-419C-97AF-7555DA941A5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DD-47A2-A844-DEFAE24ADB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tipi.xlsx]lavoro'!$S$22:$Y$22</c:f>
              <c:numCache>
                <c:formatCode>0%</c:formatCode>
                <c:ptCount val="7"/>
                <c:pt idx="0">
                  <c:v>0.69029039637101464</c:v>
                </c:pt>
                <c:pt idx="1">
                  <c:v>0.35878220140515221</c:v>
                </c:pt>
                <c:pt idx="2">
                  <c:v>0.36075150666944478</c:v>
                </c:pt>
                <c:pt idx="3">
                  <c:v>0.32982659231129707</c:v>
                </c:pt>
                <c:pt idx="4">
                  <c:v>0.19306272928201965</c:v>
                </c:pt>
                <c:pt idx="5">
                  <c:v>0.2110049211447847</c:v>
                </c:pt>
                <c:pt idx="6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3-44E9-80E8-6D63AC75598E}"/>
            </c:ext>
          </c:extLst>
        </c:ser>
        <c:ser>
          <c:idx val="1"/>
          <c:order val="1"/>
          <c:tx>
            <c:strRef>
              <c:f>'[provenienze greggi e numero e tipi.xlsx]lavoro'!$R$23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1C-419C-97AF-7555DA941A5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DD-47A2-A844-DEFAE24ADB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tipi.xlsx]lavoro'!$S$23:$Y$23</c:f>
              <c:numCache>
                <c:formatCode>0%</c:formatCode>
                <c:ptCount val="7"/>
                <c:pt idx="0">
                  <c:v>0.24052108507696085</c:v>
                </c:pt>
                <c:pt idx="1">
                  <c:v>0.54143860823017731</c:v>
                </c:pt>
                <c:pt idx="2">
                  <c:v>0.37963352452539423</c:v>
                </c:pt>
                <c:pt idx="3">
                  <c:v>0.31301155413168447</c:v>
                </c:pt>
                <c:pt idx="4">
                  <c:v>0.27872932861796179</c:v>
                </c:pt>
                <c:pt idx="5">
                  <c:v>0.3055867221455108</c:v>
                </c:pt>
                <c:pt idx="6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73-44E9-80E8-6D63AC75598E}"/>
            </c:ext>
          </c:extLst>
        </c:ser>
        <c:ser>
          <c:idx val="2"/>
          <c:order val="2"/>
          <c:tx>
            <c:strRef>
              <c:f>'[provenienze greggi e numero e tipi.xlsx]lavoro'!$R$24</c:f>
              <c:strCache>
                <c:ptCount val="1"/>
                <c:pt idx="0">
                  <c:v>EX URSS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1C-419C-97AF-7555DA941A5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DD-47A2-A844-DEFAE24ADB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tipi.xlsx]lavoro'!$S$24:$Y$24</c:f>
              <c:numCache>
                <c:formatCode>0%</c:formatCode>
                <c:ptCount val="7"/>
                <c:pt idx="0">
                  <c:v>5.4271941274538944E-2</c:v>
                </c:pt>
                <c:pt idx="1">
                  <c:v>8.1204416192706588E-2</c:v>
                </c:pt>
                <c:pt idx="2">
                  <c:v>0.19889216060133114</c:v>
                </c:pt>
                <c:pt idx="3">
                  <c:v>0.3298914739374349</c:v>
                </c:pt>
                <c:pt idx="4">
                  <c:v>0.41962182012160476</c:v>
                </c:pt>
                <c:pt idx="5">
                  <c:v>0.2943037920712992</c:v>
                </c:pt>
                <c:pt idx="6">
                  <c:v>0.3155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3-44E9-80E8-6D63AC75598E}"/>
            </c:ext>
          </c:extLst>
        </c:ser>
        <c:ser>
          <c:idx val="3"/>
          <c:order val="3"/>
          <c:tx>
            <c:strRef>
              <c:f>'[provenienze greggi e numero e tipi.xlsx]lavoro'!$R$25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tipi.xlsx]lavoro'!$S$25:$Y$25</c:f>
              <c:numCache>
                <c:formatCode>0%</c:formatCode>
                <c:ptCount val="7"/>
                <c:pt idx="0">
                  <c:v>1.7136875298861419E-3</c:v>
                </c:pt>
                <c:pt idx="1">
                  <c:v>1.1977249916359987E-2</c:v>
                </c:pt>
                <c:pt idx="2">
                  <c:v>5.0973192488078342E-2</c:v>
                </c:pt>
                <c:pt idx="3">
                  <c:v>2.336552582144355E-2</c:v>
                </c:pt>
                <c:pt idx="4">
                  <c:v>2.0325958822241686E-2</c:v>
                </c:pt>
                <c:pt idx="5">
                  <c:v>4.6010928734875861E-2</c:v>
                </c:pt>
                <c:pt idx="6">
                  <c:v>3.2300000000000002E-2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73-44E9-80E8-6D63AC75598E}"/>
            </c:ext>
          </c:extLst>
        </c:ser>
        <c:ser>
          <c:idx val="4"/>
          <c:order val="4"/>
          <c:tx>
            <c:strRef>
              <c:f>'[provenienze greggi e numero e tipi.xlsx]lavoro'!$R$26</c:f>
              <c:strCache>
                <c:ptCount val="1"/>
                <c:pt idx="0">
                  <c:v>AMERICA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9748057166524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B3856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1C-419C-97AF-7555DA941A5F}"/>
                </c:ext>
              </c:extLst>
            </c:dLbl>
            <c:dLbl>
              <c:idx val="6"/>
              <c:layout>
                <c:manualLayout>
                  <c:x val="-1.4278664897611291E-3"/>
                  <c:y val="-5.40873766664075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tipi.xlsx]lavoro'!$S$26:$Y$26</c:f>
              <c:numCache>
                <c:formatCode>0%</c:formatCode>
                <c:ptCount val="7"/>
                <c:pt idx="0">
                  <c:v>1.3202889747599415E-2</c:v>
                </c:pt>
                <c:pt idx="1">
                  <c:v>6.5975242556038805E-3</c:v>
                </c:pt>
                <c:pt idx="2">
                  <c:v>9.7496157157515272E-3</c:v>
                </c:pt>
                <c:pt idx="3">
                  <c:v>3.9048537981399944E-3</c:v>
                </c:pt>
                <c:pt idx="4">
                  <c:v>8.8260163156172119E-2</c:v>
                </c:pt>
                <c:pt idx="5">
                  <c:v>0.1430936359035295</c:v>
                </c:pt>
                <c:pt idx="6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73-44E9-80E8-6D63AC755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1478591"/>
        <c:axId val="1181479839"/>
      </c:barChart>
      <c:catAx>
        <c:axId val="1181478591"/>
        <c:scaling>
          <c:orientation val="minMax"/>
        </c:scaling>
        <c:delete val="0"/>
        <c:axPos val="b"/>
        <c:numFmt formatCode="0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181479839"/>
        <c:crosses val="autoZero"/>
        <c:auto val="1"/>
        <c:lblAlgn val="ctr"/>
        <c:lblOffset val="100"/>
        <c:noMultiLvlLbl val="0"/>
      </c:catAx>
      <c:valAx>
        <c:axId val="11814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181478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65767676677957"/>
          <c:y val="9.1744967371896483E-2"/>
          <c:w val="0.18327741640990527"/>
          <c:h val="0.81391569272644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B3856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83816625565568E-2"/>
          <c:y val="8.3165769787822946E-2"/>
          <c:w val="0.88892732274119479"/>
          <c:h val="0.7462049497871883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'[Italia Investimenti raffinazione.xlsx]Serie Storica in Euro'!$E$52</c:f>
              <c:strCache>
                <c:ptCount val="1"/>
                <c:pt idx="0">
                  <c:v> Lavorazioni*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'[Italia Investimenti raffinazione.xlsx]Serie Storica in Euro'!$A$53:$A$70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(s)</c:v>
                </c:pt>
              </c:strCache>
            </c:strRef>
          </c:cat>
          <c:val>
            <c:numRef>
              <c:f>'[Italia Investimenti raffinazione.xlsx]Serie Storica in Euro'!$E$53:$E$70</c:f>
              <c:numCache>
                <c:formatCode>_(* #,##0_);_(* \(#,##0\);_(* "-"_);_(@_)</c:formatCode>
                <c:ptCount val="17"/>
                <c:pt idx="0">
                  <c:v>105.384</c:v>
                </c:pt>
                <c:pt idx="1">
                  <c:v>99.695999999999998</c:v>
                </c:pt>
                <c:pt idx="2">
                  <c:v>91.105000000000004</c:v>
                </c:pt>
                <c:pt idx="3">
                  <c:v>94.944000000000003</c:v>
                </c:pt>
                <c:pt idx="4">
                  <c:v>90.704999999999998</c:v>
                </c:pt>
                <c:pt idx="5">
                  <c:v>85.278000000000006</c:v>
                </c:pt>
                <c:pt idx="6">
                  <c:v>76.316999999999993</c:v>
                </c:pt>
                <c:pt idx="7">
                  <c:v>71.552000000000007</c:v>
                </c:pt>
                <c:pt idx="8">
                  <c:v>79.147999999999996</c:v>
                </c:pt>
                <c:pt idx="9">
                  <c:v>77.510000000000005</c:v>
                </c:pt>
                <c:pt idx="10">
                  <c:v>80.311999999999998</c:v>
                </c:pt>
                <c:pt idx="11">
                  <c:v>78.878</c:v>
                </c:pt>
                <c:pt idx="12">
                  <c:v>77.605000000000004</c:v>
                </c:pt>
                <c:pt idx="13">
                  <c:v>65.516999999999996</c:v>
                </c:pt>
                <c:pt idx="14">
                  <c:v>70.55</c:v>
                </c:pt>
                <c:pt idx="15">
                  <c:v>74.650000000000006</c:v>
                </c:pt>
                <c:pt idx="16">
                  <c:v>72.247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C-4E44-86F2-06859010F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254784959"/>
        <c:axId val="1254789759"/>
      </c:barChart>
      <c:lineChart>
        <c:grouping val="standard"/>
        <c:varyColors val="0"/>
        <c:ser>
          <c:idx val="3"/>
          <c:order val="1"/>
          <c:tx>
            <c:strRef>
              <c:f>'[Italia Investimenti raffinazione.xlsx]Serie Storica in Euro'!$C$52</c:f>
              <c:strCache>
                <c:ptCount val="1"/>
                <c:pt idx="0">
                  <c:v> Investimenti attualizzati </c:v>
                </c:pt>
              </c:strCache>
            </c:strRef>
          </c:tx>
          <c:spPr>
            <a:ln w="60325" cap="rnd">
              <a:solidFill>
                <a:schemeClr val="accent6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'[Italia Investimenti raffinazione.xlsx]Serie Storica in Euro'!$A$53:$A$70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(s)</c:v>
                </c:pt>
              </c:strCache>
            </c:strRef>
          </c:cat>
          <c:val>
            <c:numRef>
              <c:f>'[Italia Investimenti raffinazione.xlsx]Serie Storica in Euro'!$C$53:$C$70</c:f>
              <c:numCache>
                <c:formatCode>_(* #,##0_);_(* \(#,##0\);_(* "-"_);_(@_)</c:formatCode>
                <c:ptCount val="17"/>
                <c:pt idx="0">
                  <c:v>1557.0137918789997</c:v>
                </c:pt>
                <c:pt idx="1">
                  <c:v>1399.7647039096801</c:v>
                </c:pt>
                <c:pt idx="2">
                  <c:v>1326.64090823775</c:v>
                </c:pt>
                <c:pt idx="3">
                  <c:v>1123.7711494663258</c:v>
                </c:pt>
                <c:pt idx="4">
                  <c:v>1208.5056688815896</c:v>
                </c:pt>
                <c:pt idx="5">
                  <c:v>1445.6928479741994</c:v>
                </c:pt>
                <c:pt idx="6">
                  <c:v>877.74468794711993</c:v>
                </c:pt>
                <c:pt idx="7">
                  <c:v>673.81629392812499</c:v>
                </c:pt>
                <c:pt idx="8">
                  <c:v>646.98772412652465</c:v>
                </c:pt>
                <c:pt idx="9">
                  <c:v>659.77432139046914</c:v>
                </c:pt>
                <c:pt idx="10">
                  <c:v>868.29961847561583</c:v>
                </c:pt>
                <c:pt idx="11">
                  <c:v>1120.9828917073905</c:v>
                </c:pt>
                <c:pt idx="12">
                  <c:v>1385.1829819548982</c:v>
                </c:pt>
                <c:pt idx="13">
                  <c:v>1038.2305605956501</c:v>
                </c:pt>
                <c:pt idx="14">
                  <c:v>638.33208567998372</c:v>
                </c:pt>
                <c:pt idx="15">
                  <c:v>661.89983672699998</c:v>
                </c:pt>
                <c:pt idx="16">
                  <c:v>907.371489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3C-4E44-86F2-06859010F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157120"/>
        <c:axId val="442152320"/>
      </c:lineChart>
      <c:catAx>
        <c:axId val="4421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442152320"/>
        <c:crosses val="autoZero"/>
        <c:auto val="1"/>
        <c:lblAlgn val="ctr"/>
        <c:lblOffset val="100"/>
        <c:noMultiLvlLbl val="0"/>
      </c:catAx>
      <c:valAx>
        <c:axId val="44215232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442157120"/>
        <c:crosses val="autoZero"/>
        <c:crossBetween val="between"/>
      </c:valAx>
      <c:valAx>
        <c:axId val="1254789759"/>
        <c:scaling>
          <c:orientation val="minMax"/>
        </c:scaling>
        <c:delete val="0"/>
        <c:axPos val="r"/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254784959"/>
        <c:crosses val="max"/>
        <c:crossBetween val="between"/>
      </c:valAx>
      <c:catAx>
        <c:axId val="1254784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47897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894759194477109"/>
          <c:y val="0.908379430087075"/>
          <c:w val="0.40931012391016186"/>
          <c:h val="8.9950381441820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002060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0.24449</cdr:x>
      <cdr:y>0</cdr:y>
    </cdr:from>
    <cdr:to>
      <cdr:x>0.24449</cdr:x>
      <cdr:y>0.8918</cdr:y>
    </cdr:to>
    <cdr:cxnSp macro="">
      <cdr:nvCxnSpPr>
        <cdr:cNvPr id="10" name="Connettore diritto 9">
          <a:extLst xmlns:a="http://schemas.openxmlformats.org/drawingml/2006/main">
            <a:ext uri="{FF2B5EF4-FFF2-40B4-BE49-F238E27FC236}">
              <a16:creationId xmlns:a16="http://schemas.microsoft.com/office/drawing/2014/main" id="{3F7AAAD9-03A2-59F6-0D0C-367226B61BE9}"/>
            </a:ext>
          </a:extLst>
        </cdr:cNvPr>
        <cdr:cNvCxnSpPr/>
      </cdr:nvCxnSpPr>
      <cdr:spPr>
        <a:xfrm xmlns:a="http://schemas.openxmlformats.org/drawingml/2006/main">
          <a:off x="2518198" y="0"/>
          <a:ext cx="0" cy="316341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B385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0.47671</cdr:x>
      <cdr:y>0</cdr:y>
    </cdr:from>
    <cdr:to>
      <cdr:x>0.47671</cdr:x>
      <cdr:y>0.8918</cdr:y>
    </cdr:to>
    <cdr:cxnSp macro="">
      <cdr:nvCxnSpPr>
        <cdr:cNvPr id="20" name="Connettore diritto 19">
          <a:extLst xmlns:a="http://schemas.openxmlformats.org/drawingml/2006/main">
            <a:ext uri="{FF2B5EF4-FFF2-40B4-BE49-F238E27FC236}">
              <a16:creationId xmlns:a16="http://schemas.microsoft.com/office/drawing/2014/main" id="{B6D339A1-1527-9743-24A3-F7A5AD16C33A}"/>
            </a:ext>
          </a:extLst>
        </cdr:cNvPr>
        <cdr:cNvCxnSpPr/>
      </cdr:nvCxnSpPr>
      <cdr:spPr>
        <a:xfrm xmlns:a="http://schemas.openxmlformats.org/drawingml/2006/main">
          <a:off x="4873715" y="0"/>
          <a:ext cx="0" cy="304942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B385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0.79412</cdr:x>
      <cdr:y>0.64935</cdr:y>
    </cdr:from>
    <cdr:to>
      <cdr:x>0.91278</cdr:x>
      <cdr:y>0.8263</cdr:y>
    </cdr:to>
    <cdr:sp macro="" textlink="">
      <cdr:nvSpPr>
        <cdr:cNvPr id="13" name="CasellaDiTesto 12"/>
        <cdr:cNvSpPr txBox="1"/>
      </cdr:nvSpPr>
      <cdr:spPr>
        <a:xfrm xmlns:a="http://schemas.openxmlformats.org/drawingml/2006/main">
          <a:off x="7458075" y="3810000"/>
          <a:ext cx="1114425" cy="103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0.35085</cdr:x>
      <cdr:y>0</cdr:y>
    </cdr:from>
    <cdr:to>
      <cdr:x>0.35085</cdr:x>
      <cdr:y>0.82475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FEB060EA-84CE-0A4F-3188-F1DD0E5D9D05}"/>
            </a:ext>
          </a:extLst>
        </cdr:cNvPr>
        <cdr:cNvCxnSpPr/>
      </cdr:nvCxnSpPr>
      <cdr:spPr>
        <a:xfrm xmlns:a="http://schemas.openxmlformats.org/drawingml/2006/main" flipH="1" flipV="1">
          <a:off x="3754160" y="0"/>
          <a:ext cx="0" cy="438064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0.6631</cdr:x>
      <cdr:y>0</cdr:y>
    </cdr:from>
    <cdr:to>
      <cdr:x>0.6631</cdr:x>
      <cdr:y>0.82475</cdr:y>
    </cdr:to>
    <cdr:cxnSp macro="">
      <cdr:nvCxnSpPr>
        <cdr:cNvPr id="20" name="Connettore diritto 19">
          <a:extLst xmlns:a="http://schemas.openxmlformats.org/drawingml/2006/main">
            <a:ext uri="{FF2B5EF4-FFF2-40B4-BE49-F238E27FC236}">
              <a16:creationId xmlns:a16="http://schemas.microsoft.com/office/drawing/2014/main" id="{BA057858-FCBD-39F8-5B76-84247A598F16}"/>
            </a:ext>
          </a:extLst>
        </cdr:cNvPr>
        <cdr:cNvCxnSpPr/>
      </cdr:nvCxnSpPr>
      <cdr:spPr>
        <a:xfrm xmlns:a="http://schemas.openxmlformats.org/drawingml/2006/main" flipH="1" flipV="1">
          <a:off x="7106907" y="0"/>
          <a:ext cx="0" cy="389771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0.0683</cdr:x>
      <cdr:y>0.65175</cdr:y>
    </cdr:from>
    <cdr:to>
      <cdr:x>0.16636</cdr:x>
      <cdr:y>0.77834</cdr:y>
    </cdr:to>
    <cdr:sp macro="" textlink="">
      <cdr:nvSpPr>
        <cdr:cNvPr id="2" name="Rettangolo con angoli arrotondati 1">
          <a:extLst xmlns:a="http://schemas.openxmlformats.org/drawingml/2006/main">
            <a:ext uri="{FF2B5EF4-FFF2-40B4-BE49-F238E27FC236}">
              <a16:creationId xmlns:a16="http://schemas.microsoft.com/office/drawing/2014/main" id="{1218AD34-5455-1928-50E1-278F67B8042C}"/>
            </a:ext>
          </a:extLst>
        </cdr:cNvPr>
        <cdr:cNvSpPr/>
      </cdr:nvSpPr>
      <cdr:spPr>
        <a:xfrm xmlns:a="http://schemas.openxmlformats.org/drawingml/2006/main">
          <a:off x="732023" y="3080124"/>
          <a:ext cx="1050983" cy="59825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rPr>
            <a:t>febbraio 2022: Russia invade </a:t>
          </a:r>
          <a:r>
            <a: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rPr>
            <a:t>Ucrain</a:t>
          </a:r>
          <a:r>
            <a:rPr lang="it-IT" sz="900" dirty="0">
              <a:solidFill>
                <a:prstClr val="white"/>
              </a:solidFill>
              <a:latin typeface="Arial Nova Cond" panose="020B0506020202020204" pitchFamily="34" charset="0"/>
            </a:rPr>
            <a:t>a</a:t>
          </a:r>
          <a:endParaRPr kumimoji="0" lang="it-IT" sz="9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Arial Nova Cond" panose="020B0506020202020204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0.77269</cdr:x>
      <cdr:y>0.18967</cdr:y>
    </cdr:from>
    <cdr:to>
      <cdr:x>0.90638</cdr:x>
      <cdr:y>0.35382</cdr:y>
    </cdr:to>
    <cdr:sp macro="" textlink="">
      <cdr:nvSpPr>
        <cdr:cNvPr id="3" name="Rettangolo con angoli arrotondati 2">
          <a:extLst xmlns:a="http://schemas.openxmlformats.org/drawingml/2006/main">
            <a:ext uri="{FF2B5EF4-FFF2-40B4-BE49-F238E27FC236}">
              <a16:creationId xmlns:a16="http://schemas.microsoft.com/office/drawing/2014/main" id="{AFD36E9D-114B-0E3C-7225-255B7A0C8722}"/>
            </a:ext>
          </a:extLst>
        </cdr:cNvPr>
        <cdr:cNvSpPr/>
      </cdr:nvSpPr>
      <cdr:spPr>
        <a:xfrm xmlns:a="http://schemas.openxmlformats.org/drawingml/2006/main">
          <a:off x="8281508" y="896376"/>
          <a:ext cx="1432857" cy="77576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900" dirty="0">
              <a:solidFill>
                <a:prstClr val="white"/>
              </a:solidFill>
              <a:latin typeface="Arial Nova Cond" panose="020B0506020202020204" pitchFamily="34" charset="0"/>
            </a:rPr>
            <a:t>agosto 2024:  diversi Paesi Opec+ estendono tagli volontari 2,2 milioni b/g fino a settembre 2024 </a:t>
          </a:r>
          <a:endParaRPr kumimoji="0" lang="it-IT" sz="9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Arial Nova Cond" panose="020B0506020202020204" pitchFamily="34" charset="0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0.36632</cdr:x>
      <cdr:y>0.07313</cdr:y>
    </cdr:from>
    <cdr:to>
      <cdr:x>0.36632</cdr:x>
      <cdr:y>0.83774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id="{5D6C7F0C-2DD0-50F2-BF9A-72B6929A86B6}"/>
            </a:ext>
          </a:extLst>
        </cdr:cNvPr>
        <cdr:cNvCxnSpPr/>
      </cdr:nvCxnSpPr>
      <cdr:spPr>
        <a:xfrm xmlns:a="http://schemas.openxmlformats.org/drawingml/2006/main" flipV="1">
          <a:off x="3660142" y="349101"/>
          <a:ext cx="0" cy="365014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0.67233</cdr:x>
      <cdr:y>0.07164</cdr:y>
    </cdr:from>
    <cdr:to>
      <cdr:x>0.67233</cdr:x>
      <cdr:y>0.83625</cdr:y>
    </cdr:to>
    <cdr:cxnSp macro="">
      <cdr:nvCxnSpPr>
        <cdr:cNvPr id="6" name="Connettore diritto 5">
          <a:extLst xmlns:a="http://schemas.openxmlformats.org/drawingml/2006/main">
            <a:ext uri="{FF2B5EF4-FFF2-40B4-BE49-F238E27FC236}">
              <a16:creationId xmlns:a16="http://schemas.microsoft.com/office/drawing/2014/main" id="{34FA6FF8-F7D6-ABB4-0886-33E378498435}"/>
            </a:ext>
          </a:extLst>
        </cdr:cNvPr>
        <cdr:cNvCxnSpPr/>
      </cdr:nvCxnSpPr>
      <cdr:spPr>
        <a:xfrm xmlns:a="http://schemas.openxmlformats.org/drawingml/2006/main" flipV="1">
          <a:off x="6717745" y="341983"/>
          <a:ext cx="0" cy="365014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0.0484</cdr:x>
      <cdr:y>0.92186</cdr:y>
    </cdr:from>
    <cdr:to>
      <cdr:x>0.59273</cdr:x>
      <cdr:y>0.96098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B6FA1736-4C7D-A219-D43E-C06785AFFF6A}"/>
            </a:ext>
          </a:extLst>
        </cdr:cNvPr>
        <cdr:cNvSpPr txBox="1"/>
      </cdr:nvSpPr>
      <cdr:spPr>
        <a:xfrm xmlns:a="http://schemas.openxmlformats.org/drawingml/2006/main">
          <a:off x="499109" y="4631186"/>
          <a:ext cx="5612684" cy="196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050" b="1" kern="1200" dirty="0">
            <a:solidFill>
              <a:srgbClr val="002060"/>
            </a:solidFill>
            <a:latin typeface="Aptos Narrow" panose="020B00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0.09943</cdr:x>
      <cdr:y>0.42344</cdr:y>
    </cdr:from>
    <cdr:to>
      <cdr:x>0.30256</cdr:x>
      <cdr:y>0.46406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666749" y="2581275"/>
          <a:ext cx="1362075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0.02008</cdr:x>
      <cdr:y>0.05307</cdr:y>
    </cdr:from>
    <cdr:to>
      <cdr:x>0.09082</cdr:x>
      <cdr:y>0.10475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200025" y="361950"/>
          <a:ext cx="7048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B1E7575-5281-CD6F-3E4C-6C19B7FFD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4"/>
            <a:ext cx="2891353" cy="490903"/>
          </a:xfrm>
          <a:prstGeom prst="rect">
            <a:avLst/>
          </a:prstGeom>
        </p:spPr>
        <p:txBody>
          <a:bodyPr vert="horz" lIns="89881" tIns="44940" rIns="89881" bIns="4494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46DEFE-BDDF-9D4A-66DB-C482B6FA79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767" y="4"/>
            <a:ext cx="2891353" cy="490903"/>
          </a:xfrm>
          <a:prstGeom prst="rect">
            <a:avLst/>
          </a:prstGeom>
        </p:spPr>
        <p:txBody>
          <a:bodyPr vert="horz" lIns="89881" tIns="44940" rIns="89881" bIns="44940" rtlCol="0"/>
          <a:lstStyle>
            <a:lvl1pPr algn="r">
              <a:defRPr sz="1200"/>
            </a:lvl1pPr>
          </a:lstStyle>
          <a:p>
            <a:fld id="{AA426520-D136-4149-931F-4B825EFC0878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5A9D9D-9C46-0993-9A64-C97679EF4D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286513"/>
            <a:ext cx="2891353" cy="490903"/>
          </a:xfrm>
          <a:prstGeom prst="rect">
            <a:avLst/>
          </a:prstGeom>
        </p:spPr>
        <p:txBody>
          <a:bodyPr vert="horz" lIns="89881" tIns="44940" rIns="89881" bIns="4494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E53D64-B25D-3D24-60FA-A110ECF42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767" y="9286513"/>
            <a:ext cx="2891353" cy="490903"/>
          </a:xfrm>
          <a:prstGeom prst="rect">
            <a:avLst/>
          </a:prstGeom>
        </p:spPr>
        <p:txBody>
          <a:bodyPr vert="horz" lIns="89881" tIns="44940" rIns="89881" bIns="44940" rtlCol="0" anchor="b"/>
          <a:lstStyle>
            <a:lvl1pPr algn="r">
              <a:defRPr sz="1200"/>
            </a:lvl1pPr>
          </a:lstStyle>
          <a:p>
            <a:fld id="{9604C437-685B-4BBE-931A-9265F9EF8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7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890626" cy="490568"/>
          </a:xfrm>
          <a:prstGeom prst="rect">
            <a:avLst/>
          </a:prstGeom>
        </p:spPr>
        <p:txBody>
          <a:bodyPr vert="horz" lIns="89865" tIns="44932" rIns="89865" bIns="4493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507" y="4"/>
            <a:ext cx="2890626" cy="490568"/>
          </a:xfrm>
          <a:prstGeom prst="rect">
            <a:avLst/>
          </a:prstGeom>
        </p:spPr>
        <p:txBody>
          <a:bodyPr vert="horz" lIns="89865" tIns="44932" rIns="89865" bIns="44932" rtlCol="0"/>
          <a:lstStyle>
            <a:lvl1pPr algn="r">
              <a:defRPr sz="1200"/>
            </a:lvl1pPr>
          </a:lstStyle>
          <a:p>
            <a:fld id="{C74B83E5-C223-4100-97BD-C35CF5B1D513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0788"/>
            <a:ext cx="586740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2" rIns="89865" bIns="4493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7068" y="4705384"/>
            <a:ext cx="5336540" cy="3849857"/>
          </a:xfrm>
          <a:prstGeom prst="rect">
            <a:avLst/>
          </a:prstGeom>
        </p:spPr>
        <p:txBody>
          <a:bodyPr vert="horz" lIns="89865" tIns="44932" rIns="89865" bIns="4493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286850"/>
            <a:ext cx="2890626" cy="490567"/>
          </a:xfrm>
          <a:prstGeom prst="rect">
            <a:avLst/>
          </a:prstGeom>
        </p:spPr>
        <p:txBody>
          <a:bodyPr vert="horz" lIns="89865" tIns="44932" rIns="89865" bIns="4493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507" y="9286850"/>
            <a:ext cx="2890626" cy="490567"/>
          </a:xfrm>
          <a:prstGeom prst="rect">
            <a:avLst/>
          </a:prstGeom>
        </p:spPr>
        <p:txBody>
          <a:bodyPr vert="horz" lIns="89865" tIns="44932" rIns="89865" bIns="44932" rtlCol="0" anchor="b"/>
          <a:lstStyle>
            <a:lvl1pPr algn="r">
              <a:defRPr sz="1200"/>
            </a:lvl1pPr>
          </a:lstStyle>
          <a:p>
            <a:fld id="{441ACE5E-E12E-4D3C-9095-326442E6E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8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87CD88D7-DD00-4178-153A-FAFEF0AD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6957A444-21AC-1542-2F15-0DFECAA44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773D462D-97DD-6C71-3AC6-37C7512CFA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71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86517F52-781E-E6D3-5643-F1A6E2D9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DB8D4C05-E618-76BD-D23A-8BCD0AF60C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242EF82C-B521-69C9-2FA2-A2A229B99F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4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D101C8A6-47D2-0A51-6AE9-A61BC5C5C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E7126B33-6C2C-5036-FD48-D12E24F12E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7F2114D1-E0C3-F207-5553-AEA46AC684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96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F2FAB72C-1A47-F2C7-7CFF-68A6A6A0D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E7823559-E67D-8FE2-F02F-14248B7776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332FC96D-280E-022C-0F3B-7C41D50952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27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3EADABE2-9F95-AC78-6535-9E30A74BD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CF23DCED-51AB-5039-7E10-F173E9B2FA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E6B3E49D-7FF9-006B-FDC7-8C20C159A6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64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F5977575-2FA8-8306-BD69-3900A466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D26B5EB3-B963-66C1-FA7E-84E0ECFC57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522B7DB5-DE20-D6BD-AFE1-16F4210BA1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40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22862B5A-A852-BAFA-3436-ECD731BB5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F5F85BF6-7806-CAA1-84DF-5CE15E28D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AD885AEC-6036-009C-E460-864E6D4871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82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383873D7-1325-C62F-3EDA-840F33A53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CF35C0E2-3D70-02D2-680B-52B3A23383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785D4107-76F2-83E0-4158-BC287D711C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39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A65D612-42B7-A829-AC31-B76C39CB0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6CC7D4BF-D073-6478-E611-E021ED9FC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06436D9A-5A8D-869F-35A9-876A3B15F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43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5386646-6367-DB37-EB88-5FCDADADD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2E04A464-2618-ED44-5D89-086CA2B939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9476FA16-C199-E202-56DC-E829C45DD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93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63DF0C58-A64F-2896-6BB0-FFF17F3E5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D4637F53-BAAB-9683-4B70-154FE44507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AD77A3A4-D2C1-B089-4304-46A181E3C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34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330E132A-B3F7-2FDD-2FE7-2F7E25BA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9D959C27-E8A8-594C-5B7A-E12978DD2F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C447EC0D-58C8-2B99-6821-A85802BC8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70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5E6A3AB1-8411-A8BE-37BD-3515EC24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CD74EE09-8C0A-18C5-79A7-7C6062478F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58E9153E-8155-AC86-4E4B-B8D29124B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592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FD1BF55E-A1D7-1BD4-150E-2F38775D1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E64A6C19-A17B-0F11-FE83-556C71EA51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D951CEB6-9063-CE73-CF1D-7E5F8021C4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662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ACCE6D30-DF18-2264-A23E-3D9D6E6A7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9C584085-70CD-8056-1833-17E6F06F9C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02A7356C-7362-54CD-BFAA-4C3524B801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5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611BEAC-6A78-DF48-A35E-C20EFCA37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96D4E94A-8711-AAFB-6D76-1BF72F622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4D82F3CE-0DB6-ACD2-9FD8-8E69360DEC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50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/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2CA7E66E-9299-326F-A6BD-CF97477C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A2597365-9944-00E8-8E43-C2900087D9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AEF762D5-AD29-E98C-6E36-E3F1EC97E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48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92D1CE31-EA7E-473B-9839-B81EE86A6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A15F6208-043A-B6A2-A6F2-E22A9475E1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071069D7-DD5D-E056-AD73-4E2CCF0768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23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43C40B14-DBF8-B14A-3DB6-1DDB28A2B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DD1E182D-28E0-CC11-198D-5E2BE2DA5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D0B65592-F218-E45D-8CFD-0D469AF3BD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52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74076196-9FF9-216B-6D54-6A0516B6F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53FD81F7-5DA6-FEE7-C63E-EE59BA0FA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71B3E231-1226-70BD-9237-DE00C0AB1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31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4371674F-8A21-6D78-A4F9-8BBB690C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0FD6CEFB-0F88-6B54-84C9-F93CAF6C0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D3427F79-ADBF-978B-AF3B-7F8ACF511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12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8F418-102A-8F06-3BE6-AC7914872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889BDC-30B2-46F0-C246-5DF129C6E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B7D524-7647-15BE-069C-8B85E120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6BDA64-AB6F-0556-2506-950FB0FC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FA9F49-0FF3-C8BB-28CB-271DCCF3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68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911CF-B91A-14AA-05C0-E0108357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49AC88-DF49-582C-29F8-657F91CBC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18B88-BB52-F54D-DDFD-B19C1043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769434-17BF-B2DB-4BEA-3F6F6C9E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9DEE0E-CDC2-E5D7-213E-70B50F4F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2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B1886A-EFB0-BD52-609F-DFABF1C5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2916DB-D175-8202-E6DD-A309A625A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4DA3D0-A671-71A5-40AD-CAACEC46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172574-64AA-0BC8-7558-E9BAA28C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84B55-A075-D0DF-E865-968B2DBB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61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4;p27">
            <a:extLst>
              <a:ext uri="{FF2B5EF4-FFF2-40B4-BE49-F238E27FC236}">
                <a16:creationId xmlns:a16="http://schemas.microsoft.com/office/drawing/2014/main" id="{8FB2A47B-F4D9-7B9E-3311-34F28262104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10"/>
          <a:stretch/>
        </p:blipFill>
        <p:spPr>
          <a:xfrm>
            <a:off x="168270" y="6237479"/>
            <a:ext cx="1741624" cy="52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3;p27">
            <a:extLst>
              <a:ext uri="{FF2B5EF4-FFF2-40B4-BE49-F238E27FC236}">
                <a16:creationId xmlns:a16="http://schemas.microsoft.com/office/drawing/2014/main" id="{7FBE28F6-392B-377E-2C49-E117AFCB149C}"/>
              </a:ext>
            </a:extLst>
          </p:cNvPr>
          <p:cNvGrpSpPr/>
          <p:nvPr userDrawn="1"/>
        </p:nvGrpSpPr>
        <p:grpSpPr>
          <a:xfrm>
            <a:off x="11248206" y="6311826"/>
            <a:ext cx="943793" cy="374492"/>
            <a:chOff x="1418025" y="4789875"/>
            <a:chExt cx="7725976" cy="353700"/>
          </a:xfrm>
        </p:grpSpPr>
        <p:pic>
          <p:nvPicPr>
            <p:cNvPr id="17" name="Google Shape;164;p27">
              <a:extLst>
                <a:ext uri="{FF2B5EF4-FFF2-40B4-BE49-F238E27FC236}">
                  <a16:creationId xmlns:a16="http://schemas.microsoft.com/office/drawing/2014/main" id="{41B93EEE-267A-8DE3-2405-330CC5D0C95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0002" r="79337" b="30946"/>
            <a:stretch/>
          </p:blipFill>
          <p:spPr>
            <a:xfrm>
              <a:off x="6154350" y="4789875"/>
              <a:ext cx="2989651" cy="35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65;p27">
              <a:extLst>
                <a:ext uri="{FF2B5EF4-FFF2-40B4-BE49-F238E27FC236}">
                  <a16:creationId xmlns:a16="http://schemas.microsoft.com/office/drawing/2014/main" id="{81D59105-DDF7-73AC-F7B3-00CC731B1E08}"/>
                </a:ext>
              </a:extLst>
            </p:cNvPr>
            <p:cNvSpPr/>
            <p:nvPr/>
          </p:nvSpPr>
          <p:spPr>
            <a:xfrm>
              <a:off x="1418025" y="4789875"/>
              <a:ext cx="6222300" cy="353700"/>
            </a:xfrm>
            <a:prstGeom prst="rect">
              <a:avLst/>
            </a:prstGeom>
            <a:solidFill>
              <a:srgbClr val="0B38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3;p27">
            <a:extLst>
              <a:ext uri="{FF2B5EF4-FFF2-40B4-BE49-F238E27FC236}">
                <a16:creationId xmlns:a16="http://schemas.microsoft.com/office/drawing/2014/main" id="{22EC5EAB-7443-9ACD-6407-940A12302026}"/>
              </a:ext>
            </a:extLst>
          </p:cNvPr>
          <p:cNvGrpSpPr/>
          <p:nvPr userDrawn="1"/>
        </p:nvGrpSpPr>
        <p:grpSpPr>
          <a:xfrm>
            <a:off x="2009813" y="6311826"/>
            <a:ext cx="9160688" cy="374414"/>
            <a:chOff x="1418025" y="4789871"/>
            <a:chExt cx="7725975" cy="353625"/>
          </a:xfrm>
        </p:grpSpPr>
        <p:pic>
          <p:nvPicPr>
            <p:cNvPr id="32" name="Google Shape;164;p27">
              <a:extLst>
                <a:ext uri="{FF2B5EF4-FFF2-40B4-BE49-F238E27FC236}">
                  <a16:creationId xmlns:a16="http://schemas.microsoft.com/office/drawing/2014/main" id="{9A6A14EF-DB55-628C-B498-3D3835B4DE6F}"/>
                </a:ext>
              </a:extLst>
            </p:cNvPr>
            <p:cNvPicPr preferRelativeResize="0"/>
            <p:nvPr userDrawn="1"/>
          </p:nvPicPr>
          <p:blipFill rotWithShape="1">
            <a:blip r:embed="rId3">
              <a:alphaModFix/>
            </a:blip>
            <a:srcRect t="50002" r="79337" b="30946"/>
            <a:stretch/>
          </p:blipFill>
          <p:spPr>
            <a:xfrm>
              <a:off x="6154349" y="4789871"/>
              <a:ext cx="2989651" cy="35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165;p27">
              <a:extLst>
                <a:ext uri="{FF2B5EF4-FFF2-40B4-BE49-F238E27FC236}">
                  <a16:creationId xmlns:a16="http://schemas.microsoft.com/office/drawing/2014/main" id="{8B16573B-3C66-EED2-6808-FDC512BBF91A}"/>
                </a:ext>
              </a:extLst>
            </p:cNvPr>
            <p:cNvSpPr/>
            <p:nvPr/>
          </p:nvSpPr>
          <p:spPr>
            <a:xfrm>
              <a:off x="1418025" y="4789872"/>
              <a:ext cx="6222300" cy="353623"/>
            </a:xfrm>
            <a:prstGeom prst="rect">
              <a:avLst/>
            </a:prstGeom>
            <a:solidFill>
              <a:srgbClr val="0B38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53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03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48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69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19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7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0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633D6-FABD-C7DE-CC9E-A694753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3FC72-2387-75A8-CB4E-8ADF805B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2AC33-B485-2B59-828F-DBD3FEED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C34CE4-A25C-1C7E-BA91-1E33E4FA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043234-9AD1-BC4E-F1F5-65CC2A32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71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22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182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13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1D1622-3C6F-BB19-1F8C-7CD622AC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E4C730-CA1E-690D-D8D1-81D0F80C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589135-6065-5818-0FF9-316DCF22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3A8F22-764F-1BFE-EB3A-C24A6A60A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30" y="4074207"/>
            <a:ext cx="6072830" cy="16821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D930CA-8AAC-DAE1-2AC1-25465BA8A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6731" y="6230678"/>
            <a:ext cx="1829862" cy="6273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1ADDE5-AE97-B943-70F1-0847A3B80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64642" y="6230677"/>
            <a:ext cx="1829862" cy="6273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1938B4-6B11-0874-D600-5BBB39BBF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006015" y="6230677"/>
            <a:ext cx="1829862" cy="6273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1821A5-049D-20DC-0C1F-374252E63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1804" y="-416459"/>
            <a:ext cx="5108302" cy="7274459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0D124E65-EC62-FBC7-8F82-73EF5EA3ACCB}"/>
              </a:ext>
            </a:extLst>
          </p:cNvPr>
          <p:cNvSpPr/>
          <p:nvPr userDrawn="1"/>
        </p:nvSpPr>
        <p:spPr>
          <a:xfrm>
            <a:off x="647100" y="2000335"/>
            <a:ext cx="7294542" cy="871442"/>
          </a:xfrm>
          <a:custGeom>
            <a:avLst/>
            <a:gdLst/>
            <a:ahLst/>
            <a:cxnLst/>
            <a:rect l="l" t="t" r="r" b="b"/>
            <a:pathLst>
              <a:path w="7756525" h="1454785">
                <a:moveTo>
                  <a:pt x="7755978" y="0"/>
                </a:moveTo>
                <a:lnTo>
                  <a:pt x="0" y="0"/>
                </a:lnTo>
                <a:lnTo>
                  <a:pt x="0" y="1454492"/>
                </a:lnTo>
                <a:lnTo>
                  <a:pt x="7755978" y="1454492"/>
                </a:lnTo>
                <a:lnTo>
                  <a:pt x="7755978" y="0"/>
                </a:lnTo>
                <a:close/>
              </a:path>
            </a:pathLst>
          </a:custGeom>
          <a:solidFill>
            <a:srgbClr val="1F4F74"/>
          </a:solidFill>
          <a:ln>
            <a:solidFill>
              <a:srgbClr val="1F4F74"/>
            </a:solidFill>
          </a:ln>
        </p:spPr>
        <p:txBody>
          <a:bodyPr wrap="square" lIns="0" tIns="0" rIns="0" bIns="0" rtlCol="0"/>
          <a:lstStyle/>
          <a:p>
            <a:endParaRPr lang="it-IT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F3E8ECF-D355-CA3D-611A-F72BA5973F33}"/>
              </a:ext>
            </a:extLst>
          </p:cNvPr>
          <p:cNvSpPr txBox="1"/>
          <p:nvPr userDrawn="1"/>
        </p:nvSpPr>
        <p:spPr>
          <a:xfrm>
            <a:off x="647100" y="2076426"/>
            <a:ext cx="7294542" cy="5011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ts val="4440"/>
              </a:lnSpc>
              <a:spcBef>
                <a:spcPts val="720"/>
              </a:spcBef>
            </a:pPr>
            <a:r>
              <a:rPr lang="it-IT" sz="2000" b="1" spc="480" dirty="0">
                <a:solidFill>
                  <a:schemeClr val="bg1"/>
                </a:solidFill>
                <a:latin typeface="Amasis MT Pro Black" panose="02040A04050005020304" pitchFamily="18" charset="0"/>
                <a:cs typeface="Arial Narrow"/>
              </a:rPr>
              <a:t>SCENARIO NAZIONALE</a:t>
            </a:r>
            <a:endParaRPr lang="it-IT" sz="2000" b="1" dirty="0">
              <a:solidFill>
                <a:schemeClr val="bg1"/>
              </a:solidFill>
              <a:latin typeface="Amasis MT Pro Black" panose="02040A04050005020304" pitchFamily="18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81554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8F418-102A-8F06-3BE6-AC7914872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889BDC-30B2-46F0-C246-5DF129C6E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B7D524-7647-15BE-069C-8B85E120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6BDA64-AB6F-0556-2506-950FB0FC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FA9F49-0FF3-C8BB-28CB-271DCCF3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563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633D6-FABD-C7DE-CC9E-A694753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3FC72-2387-75A8-CB4E-8ADF805B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2AC33-B485-2B59-828F-DBD3FEED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C34CE4-A25C-1C7E-BA91-1E33E4FA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043234-9AD1-BC4E-F1F5-65CC2A32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8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562663-3E15-DA6E-D27D-D2EFFFB1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EA4711-4EDC-FC7E-09C2-0F569C5A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C20236-6645-2912-33A7-1BF1BD2E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0D726B-1666-0E24-E3EC-2D356C9A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831BD-9E19-D969-941E-C79BC222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29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B02D7-08D7-19B6-869A-8728C260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987D5-CED2-1D1E-4605-C4459AC56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783586-5C48-DE0E-9262-7C85079B4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F58A87-C0C3-1066-59CE-CAF08208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EE79F8-A538-8F42-6034-BC24B555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73258D-6DBB-AFF8-E10D-8CEEBDEB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22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D539A-07BA-0A6B-8C85-F726AA39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27E7E6-45D6-600B-A3E1-F3AA4A6F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7FADE8-349F-0A15-4A40-E8A0785CA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0D6656-EA54-596A-9BC5-5343BF844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060BCF-5A10-F7FD-7A6B-3A026DC09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067941-26B1-57B0-3AB3-59E5D088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A340FB4-83AD-FF2D-FA5B-6F3B4DA8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772328-F252-C0D2-B212-BE85D960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646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1D1622-3C6F-BB19-1F8C-7CD622AC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E4C730-CA1E-690D-D8D1-81D0F80C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589135-6065-5818-0FF9-316DCF22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3A8F22-764F-1BFE-EB3A-C24A6A60A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30" y="4074207"/>
            <a:ext cx="6072830" cy="16821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D930CA-8AAC-DAE1-2AC1-25465BA8A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6731" y="6230678"/>
            <a:ext cx="1829862" cy="6273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1ADDE5-AE97-B943-70F1-0847A3B80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64642" y="6230677"/>
            <a:ext cx="1829862" cy="6273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1938B4-6B11-0874-D600-5BBB39BBF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006015" y="6230677"/>
            <a:ext cx="1829862" cy="6273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1821A5-049D-20DC-0C1F-374252E63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1804" y="-416459"/>
            <a:ext cx="5108302" cy="7274459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0D124E65-EC62-FBC7-8F82-73EF5EA3ACCB}"/>
              </a:ext>
            </a:extLst>
          </p:cNvPr>
          <p:cNvSpPr/>
          <p:nvPr userDrawn="1"/>
        </p:nvSpPr>
        <p:spPr>
          <a:xfrm>
            <a:off x="647100" y="2000335"/>
            <a:ext cx="7294542" cy="871442"/>
          </a:xfrm>
          <a:custGeom>
            <a:avLst/>
            <a:gdLst/>
            <a:ahLst/>
            <a:cxnLst/>
            <a:rect l="l" t="t" r="r" b="b"/>
            <a:pathLst>
              <a:path w="7756525" h="1454785">
                <a:moveTo>
                  <a:pt x="7755978" y="0"/>
                </a:moveTo>
                <a:lnTo>
                  <a:pt x="0" y="0"/>
                </a:lnTo>
                <a:lnTo>
                  <a:pt x="0" y="1454492"/>
                </a:lnTo>
                <a:lnTo>
                  <a:pt x="7755978" y="1454492"/>
                </a:lnTo>
                <a:lnTo>
                  <a:pt x="7755978" y="0"/>
                </a:lnTo>
                <a:close/>
              </a:path>
            </a:pathLst>
          </a:custGeom>
          <a:solidFill>
            <a:srgbClr val="1F4F74"/>
          </a:solidFill>
          <a:ln>
            <a:solidFill>
              <a:srgbClr val="1F4F74"/>
            </a:solidFill>
          </a:ln>
        </p:spPr>
        <p:txBody>
          <a:bodyPr wrap="square" lIns="0" tIns="0" rIns="0" bIns="0" rtlCol="0"/>
          <a:lstStyle/>
          <a:p>
            <a:endParaRPr lang="it-IT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F3E8ECF-D355-CA3D-611A-F72BA5973F33}"/>
              </a:ext>
            </a:extLst>
          </p:cNvPr>
          <p:cNvSpPr txBox="1"/>
          <p:nvPr userDrawn="1"/>
        </p:nvSpPr>
        <p:spPr>
          <a:xfrm>
            <a:off x="647100" y="2076426"/>
            <a:ext cx="7294542" cy="5011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ts val="4440"/>
              </a:lnSpc>
              <a:spcBef>
                <a:spcPts val="720"/>
              </a:spcBef>
            </a:pPr>
            <a:r>
              <a:rPr lang="it-IT" sz="2000" b="1" spc="480" dirty="0">
                <a:solidFill>
                  <a:schemeClr val="bg1"/>
                </a:solidFill>
                <a:latin typeface="Amasis MT Pro Black" panose="02040A04050005020304" pitchFamily="18" charset="0"/>
                <a:cs typeface="Arial Narrow"/>
              </a:rPr>
              <a:t>SCENARIO INTERNAZIONALE</a:t>
            </a:r>
            <a:endParaRPr lang="it-IT" sz="2000" b="1" dirty="0">
              <a:solidFill>
                <a:schemeClr val="bg1"/>
              </a:solidFill>
              <a:latin typeface="Amasis MT Pro Black" panose="02040A04050005020304" pitchFamily="18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530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562663-3E15-DA6E-D27D-D2EFFFB1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EA4711-4EDC-FC7E-09C2-0F569C5A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C20236-6645-2912-33A7-1BF1BD2E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0D726B-1666-0E24-E3EC-2D356C9A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831BD-9E19-D969-941E-C79BC222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720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7710CC-64C5-9143-BD94-48479819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7581C8-715D-0594-7F05-E95B62D4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248310-5E25-B7DA-460B-AC52D86E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7E95B0-CF4C-7A24-BCD0-90A3575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833" y="6130111"/>
            <a:ext cx="1642451" cy="657604"/>
          </a:xfrm>
          <a:prstGeom prst="rect">
            <a:avLst/>
          </a:prstGeom>
        </p:spPr>
      </p:pic>
      <p:pic>
        <p:nvPicPr>
          <p:cNvPr id="8" name="Immagine 7" descr="Immagine che contiene Carattere, testo, schermata, Elementi grafici&#10;&#10;Descrizione generata automaticamente">
            <a:extLst>
              <a:ext uri="{FF2B5EF4-FFF2-40B4-BE49-F238E27FC236}">
                <a16:creationId xmlns:a16="http://schemas.microsoft.com/office/drawing/2014/main" id="{0FD2D2A1-4CBE-D3E8-7B22-4AF305B8B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4" y="6202859"/>
            <a:ext cx="1642451" cy="4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2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691AC-2C13-A785-DE5B-E72EA9E7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6D97E-84EF-4B5C-59FF-8DA076E1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46C79D-7FF9-E86A-995D-32EB17DD3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135687-B924-03D5-1644-4466CA6A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70ABA-CD6D-095A-A93B-BF0BB68F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2D38A7-F19D-8F43-B99A-AC382D9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39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86905-802C-EF8C-9E7D-11129CD7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112D3B-4BE1-D38C-6685-D445BDD43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BD6B95-93FF-FAEC-E21B-0526C3D2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EC3515-42B0-3154-462D-6DF48BD6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08F9B2-A6CA-E53A-4C53-A3DC7424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36962F-57DD-A5A3-1504-0469E5EA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911CF-B91A-14AA-05C0-E0108357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49AC88-DF49-582C-29F8-657F91CBC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18B88-BB52-F54D-DDFD-B19C1043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769434-17BF-B2DB-4BEA-3F6F6C9E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9DEE0E-CDC2-E5D7-213E-70B50F4F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781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B1886A-EFB0-BD52-609F-DFABF1C5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2916DB-D175-8202-E6DD-A309A625A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4DA3D0-A671-71A5-40AD-CAACEC46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172574-64AA-0BC8-7558-E9BAA28C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84B55-A075-D0DF-E865-968B2DBB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98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B02D7-08D7-19B6-869A-8728C260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987D5-CED2-1D1E-4605-C4459AC56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783586-5C48-DE0E-9262-7C85079B4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F58A87-C0C3-1066-59CE-CAF08208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EE79F8-A538-8F42-6034-BC24B555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73258D-6DBB-AFF8-E10D-8CEEBDEB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D539A-07BA-0A6B-8C85-F726AA39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27E7E6-45D6-600B-A3E1-F3AA4A6F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7FADE8-349F-0A15-4A40-E8A0785CA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0D6656-EA54-596A-9BC5-5343BF844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060BCF-5A10-F7FD-7A6B-3A026DC09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067941-26B1-57B0-3AB3-59E5D088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A340FB4-83AD-FF2D-FA5B-6F3B4DA8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772328-F252-C0D2-B212-BE85D960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66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1D1622-3C6F-BB19-1F8C-7CD622AC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E4C730-CA1E-690D-D8D1-81D0F80C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589135-6065-5818-0FF9-316DCF22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3A8F22-764F-1BFE-EB3A-C24A6A60A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30" y="4074207"/>
            <a:ext cx="6072830" cy="16821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D930CA-8AAC-DAE1-2AC1-25465BA8A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6731" y="6230678"/>
            <a:ext cx="1829862" cy="6273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1ADDE5-AE97-B943-70F1-0847A3B80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64642" y="6230677"/>
            <a:ext cx="1829862" cy="6273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1938B4-6B11-0874-D600-5BBB39BBF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006015" y="6230677"/>
            <a:ext cx="1829862" cy="6273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1821A5-049D-20DC-0C1F-374252E63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1804" y="-416459"/>
            <a:ext cx="5108302" cy="72744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804F07-AE29-AA37-662C-49E2629695F3}"/>
              </a:ext>
            </a:extLst>
          </p:cNvPr>
          <p:cNvSpPr txBox="1"/>
          <p:nvPr userDrawn="1"/>
        </p:nvSpPr>
        <p:spPr>
          <a:xfrm>
            <a:off x="2607713" y="776602"/>
            <a:ext cx="3373315" cy="338554"/>
          </a:xfrm>
          <a:prstGeom prst="rect">
            <a:avLst/>
          </a:prstGeom>
          <a:solidFill>
            <a:srgbClr val="1F4F74"/>
          </a:solidFill>
          <a:ln>
            <a:solidFill>
              <a:srgbClr val="1F4F7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spc="10" dirty="0">
                <a:solidFill>
                  <a:schemeClr val="bg1"/>
                </a:solidFill>
                <a:latin typeface="Amasis MT Pro Black" panose="02040A04050005020304" pitchFamily="18" charset="0"/>
              </a:rPr>
              <a:t>Roma, 10 dicembre 2024</a:t>
            </a:r>
            <a:endParaRPr lang="it-IT" sz="16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D124E65-EC62-FBC7-8F82-73EF5EA3ACCB}"/>
              </a:ext>
            </a:extLst>
          </p:cNvPr>
          <p:cNvSpPr/>
          <p:nvPr userDrawn="1"/>
        </p:nvSpPr>
        <p:spPr>
          <a:xfrm>
            <a:off x="647100" y="2000335"/>
            <a:ext cx="7294542" cy="871442"/>
          </a:xfrm>
          <a:custGeom>
            <a:avLst/>
            <a:gdLst/>
            <a:ahLst/>
            <a:cxnLst/>
            <a:rect l="l" t="t" r="r" b="b"/>
            <a:pathLst>
              <a:path w="7756525" h="1454785">
                <a:moveTo>
                  <a:pt x="7755978" y="0"/>
                </a:moveTo>
                <a:lnTo>
                  <a:pt x="0" y="0"/>
                </a:lnTo>
                <a:lnTo>
                  <a:pt x="0" y="1454492"/>
                </a:lnTo>
                <a:lnTo>
                  <a:pt x="7755978" y="1454492"/>
                </a:lnTo>
                <a:lnTo>
                  <a:pt x="7755978" y="0"/>
                </a:lnTo>
                <a:close/>
              </a:path>
            </a:pathLst>
          </a:custGeom>
          <a:solidFill>
            <a:srgbClr val="1F4F74"/>
          </a:solidFill>
          <a:ln>
            <a:solidFill>
              <a:srgbClr val="1F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F3E8ECF-D355-CA3D-611A-F72BA5973F33}"/>
              </a:ext>
            </a:extLst>
          </p:cNvPr>
          <p:cNvSpPr txBox="1"/>
          <p:nvPr userDrawn="1"/>
        </p:nvSpPr>
        <p:spPr>
          <a:xfrm>
            <a:off x="647100" y="2076426"/>
            <a:ext cx="7294542" cy="5011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ts val="4440"/>
              </a:lnSpc>
              <a:spcBef>
                <a:spcPts val="720"/>
              </a:spcBef>
            </a:pPr>
            <a:r>
              <a:rPr lang="it-IT" sz="2000" b="1" spc="480" dirty="0">
                <a:solidFill>
                  <a:schemeClr val="bg1"/>
                </a:solidFill>
                <a:latin typeface="Amasis MT Pro Black" panose="02040A04050005020304" pitchFamily="18" charset="0"/>
                <a:cs typeface="Arial Narrow"/>
              </a:rPr>
              <a:t>PRECONSUNTIVO PETROLIFERO 2024</a:t>
            </a:r>
            <a:endParaRPr lang="it-IT" sz="2000" b="1" dirty="0">
              <a:solidFill>
                <a:schemeClr val="bg1"/>
              </a:solidFill>
              <a:latin typeface="Amasis MT Pro Black" panose="02040A04050005020304" pitchFamily="18" charset="0"/>
              <a:cs typeface="Arial Narrow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3B625A-94E8-2537-6F54-F7834BDF4A20}"/>
              </a:ext>
            </a:extLst>
          </p:cNvPr>
          <p:cNvSpPr txBox="1"/>
          <p:nvPr userDrawn="1"/>
        </p:nvSpPr>
        <p:spPr>
          <a:xfrm>
            <a:off x="624522" y="2931003"/>
            <a:ext cx="727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masis MT Pro" panose="02040504050005020304" pitchFamily="18" charset="0"/>
              </a:rPr>
              <a:t>Dati, numeri e tendenze dei mercati petroliferi internazionali e nazionali</a:t>
            </a:r>
          </a:p>
        </p:txBody>
      </p:sp>
    </p:spTree>
    <p:extLst>
      <p:ext uri="{BB962C8B-B14F-4D97-AF65-F5344CB8AC3E}">
        <p14:creationId xmlns:p14="http://schemas.microsoft.com/office/powerpoint/2010/main" val="92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7710CC-64C5-9143-BD94-48479819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7581C8-715D-0594-7F05-E95B62D4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248310-5E25-B7DA-460B-AC52D86E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7E95B0-CF4C-7A24-BCD0-90A3575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833" y="6130111"/>
            <a:ext cx="1642451" cy="657604"/>
          </a:xfrm>
          <a:prstGeom prst="rect">
            <a:avLst/>
          </a:prstGeom>
        </p:spPr>
      </p:pic>
      <p:pic>
        <p:nvPicPr>
          <p:cNvPr id="8" name="Immagine 7" descr="Immagine che contiene Carattere, testo, schermata, Elementi grafici&#10;&#10;Descrizione generata automaticamente">
            <a:extLst>
              <a:ext uri="{FF2B5EF4-FFF2-40B4-BE49-F238E27FC236}">
                <a16:creationId xmlns:a16="http://schemas.microsoft.com/office/drawing/2014/main" id="{0FD2D2A1-4CBE-D3E8-7B22-4AF305B8B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4" y="6202859"/>
            <a:ext cx="1642451" cy="4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3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691AC-2C13-A785-DE5B-E72EA9E7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6D97E-84EF-4B5C-59FF-8DA076E1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46C79D-7FF9-E86A-995D-32EB17DD3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135687-B924-03D5-1644-4466CA6A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70ABA-CD6D-095A-A93B-BF0BB68F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2D38A7-F19D-8F43-B99A-AC382D9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8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86905-802C-EF8C-9E7D-11129CD7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112D3B-4BE1-D38C-6685-D445BDD43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BD6B95-93FF-FAEC-E21B-0526C3D2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EC3515-42B0-3154-462D-6DF48BD6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08F9B2-A6CA-E53A-4C53-A3DC7424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36962F-57DD-A5A3-1504-0469E5EA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0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AB8F64-D51C-C7BA-4799-2617762E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D990D9-D66E-FDF0-00A7-6A53E35E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BBF8E8-15A4-3748-71BB-15AE4ABB9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AFA42B-1471-1343-7C33-568D5FA57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247813-E712-E88D-5CE6-A70B3B2D8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9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81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AB8F64-D51C-C7BA-4799-2617762E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D990D9-D66E-FDF0-00A7-6A53E35E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BBF8E8-15A4-3748-71BB-15AE4ABB9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C6ED-14F7-48A2-B869-6D344EA79579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AFA42B-1471-1343-7C33-568D5FA57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247813-E712-E88D-5CE6-A70B3B2D8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72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4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89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C35AE2B4-41FF-7CC8-F94F-BB6733D0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1907AC-B38F-A28C-E9D3-63146DDFEB0E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69" name="Google Shape;156;p27">
            <a:extLst>
              <a:ext uri="{FF2B5EF4-FFF2-40B4-BE49-F238E27FC236}">
                <a16:creationId xmlns:a16="http://schemas.microsoft.com/office/drawing/2014/main" id="{24B5250E-332F-0BB8-606E-59FE6C9D7495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INVESTIMENTI RAFFINAZIONE PER REGIONE</a:t>
            </a:r>
          </a:p>
        </p:txBody>
      </p:sp>
      <p:sp>
        <p:nvSpPr>
          <p:cNvPr id="72" name="Google Shape;155;p27">
            <a:extLst>
              <a:ext uri="{FF2B5EF4-FFF2-40B4-BE49-F238E27FC236}">
                <a16:creationId xmlns:a16="http://schemas.microsoft.com/office/drawing/2014/main" id="{2022C63C-5A2A-E85F-E8BC-11343E6468D2}"/>
              </a:ext>
            </a:extLst>
          </p:cNvPr>
          <p:cNvSpPr txBox="1"/>
          <p:nvPr/>
        </p:nvSpPr>
        <p:spPr>
          <a:xfrm>
            <a:off x="5251104" y="5702690"/>
            <a:ext cx="16897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* stime</a:t>
            </a:r>
            <a:endParaRPr kumimoji="0" lang="it-IT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AIE, WEI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F49FC1-DC9A-0DC0-2FB6-0D1DCE8D396B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E64998-1E18-EF20-1B96-6920F8DB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03" y="1238214"/>
            <a:ext cx="10396794" cy="40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8A860FF1-5983-155E-E940-13244FBC1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8F8C3141-B53E-B0A4-AFBC-27214E40C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5" y="1265386"/>
            <a:ext cx="9998284" cy="4080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C81BA4-9B7B-7382-9B26-27F686FDC218}"/>
              </a:ext>
            </a:extLst>
          </p:cNvPr>
          <p:cNvSpPr txBox="1"/>
          <p:nvPr/>
        </p:nvSpPr>
        <p:spPr>
          <a:xfrm>
            <a:off x="13267593" y="5084126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3" name="Google Shape;156;p27">
            <a:extLst>
              <a:ext uri="{FF2B5EF4-FFF2-40B4-BE49-F238E27FC236}">
                <a16:creationId xmlns:a16="http://schemas.microsoft.com/office/drawing/2014/main" id="{6D838632-C339-599B-0051-6D5CDED306AF}"/>
              </a:ext>
            </a:extLst>
          </p:cNvPr>
          <p:cNvSpPr txBox="1"/>
          <p:nvPr/>
        </p:nvSpPr>
        <p:spPr>
          <a:xfrm>
            <a:off x="0" y="0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PRODUZIONE MONDIALE DI BIOCARBURANTI</a:t>
            </a:r>
          </a:p>
        </p:txBody>
      </p:sp>
      <p:sp>
        <p:nvSpPr>
          <p:cNvPr id="7" name="Google Shape;155;p27">
            <a:extLst>
              <a:ext uri="{FF2B5EF4-FFF2-40B4-BE49-F238E27FC236}">
                <a16:creationId xmlns:a16="http://schemas.microsoft.com/office/drawing/2014/main" id="{6ACD57F3-B020-E50C-0EF5-A79F3CC5C65E}"/>
              </a:ext>
            </a:extLst>
          </p:cNvPr>
          <p:cNvSpPr txBox="1"/>
          <p:nvPr/>
        </p:nvSpPr>
        <p:spPr>
          <a:xfrm>
            <a:off x="5134291" y="5878745"/>
            <a:ext cx="192341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3933FA-587A-9A7A-A600-8372087AA3DE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9</a:t>
            </a:r>
          </a:p>
        </p:txBody>
      </p:sp>
      <p:sp>
        <p:nvSpPr>
          <p:cNvPr id="25" name="Fumetto: ovale 24">
            <a:extLst>
              <a:ext uri="{FF2B5EF4-FFF2-40B4-BE49-F238E27FC236}">
                <a16:creationId xmlns:a16="http://schemas.microsoft.com/office/drawing/2014/main" id="{E880F62D-7E68-D8FD-E8D5-4848AF11C460}"/>
              </a:ext>
            </a:extLst>
          </p:cNvPr>
          <p:cNvSpPr/>
          <p:nvPr/>
        </p:nvSpPr>
        <p:spPr>
          <a:xfrm>
            <a:off x="10162944" y="1512264"/>
            <a:ext cx="1582691" cy="1297090"/>
          </a:xfrm>
          <a:prstGeom prst="wedgeEllipseCallout">
            <a:avLst>
              <a:gd name="adj1" fmla="val -62221"/>
              <a:gd name="adj2" fmla="val 45092"/>
            </a:avLst>
          </a:prstGeom>
          <a:noFill/>
          <a:ln w="12700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0EEA1E1-FC1F-F70A-8080-58DDA6E3C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744" y="1692046"/>
            <a:ext cx="1195089" cy="9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630B0-C131-10ED-BE6E-4F5F9BFB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4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B138F58-DC6E-A1F8-5F7E-1C78264E5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EC3B43D-152B-C581-8D8E-3FB53EB38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142744"/>
              </p:ext>
            </p:extLst>
          </p:nvPr>
        </p:nvGraphicFramePr>
        <p:xfrm>
          <a:off x="651621" y="1175324"/>
          <a:ext cx="5154907" cy="409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67E471-BF1F-D834-7A09-5366FCEBD765}"/>
              </a:ext>
            </a:extLst>
          </p:cNvPr>
          <p:cNvSpPr txBox="1"/>
          <p:nvPr/>
        </p:nvSpPr>
        <p:spPr>
          <a:xfrm>
            <a:off x="7300919" y="5395020"/>
            <a:ext cx="3966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(*) stima; (^) comprende biofuels; (°) comprende «rifiuti non rinnovabili»</a:t>
            </a:r>
          </a:p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Fonte: stime UNEM su dati MASE , ISPRA, TERNA e Staffetta Quotidiana</a:t>
            </a:r>
          </a:p>
        </p:txBody>
      </p:sp>
      <p:sp>
        <p:nvSpPr>
          <p:cNvPr id="6" name="Google Shape;156;p27">
            <a:extLst>
              <a:ext uri="{FF2B5EF4-FFF2-40B4-BE49-F238E27FC236}">
                <a16:creationId xmlns:a16="http://schemas.microsoft.com/office/drawing/2014/main" id="{1FB6996F-0153-493A-8A4F-81D73F0754B3}"/>
              </a:ext>
            </a:extLst>
          </p:cNvPr>
          <p:cNvSpPr txBox="1"/>
          <p:nvPr/>
        </p:nvSpPr>
        <p:spPr>
          <a:xfrm>
            <a:off x="0" y="3512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DOMANDA ENERGIA ITALIANA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9" name="object 98">
            <a:extLst>
              <a:ext uri="{FF2B5EF4-FFF2-40B4-BE49-F238E27FC236}">
                <a16:creationId xmlns:a16="http://schemas.microsoft.com/office/drawing/2014/main" id="{51CD839A-3DA9-1169-BF9F-35461B0F3001}"/>
              </a:ext>
            </a:extLst>
          </p:cNvPr>
          <p:cNvSpPr/>
          <p:nvPr/>
        </p:nvSpPr>
        <p:spPr>
          <a:xfrm>
            <a:off x="6334965" y="2639959"/>
            <a:ext cx="333006" cy="331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6" name="object 99">
            <a:extLst>
              <a:ext uri="{FF2B5EF4-FFF2-40B4-BE49-F238E27FC236}">
                <a16:creationId xmlns:a16="http://schemas.microsoft.com/office/drawing/2014/main" id="{A230899C-215E-AA41-25B5-C8EADCF51C8B}"/>
              </a:ext>
            </a:extLst>
          </p:cNvPr>
          <p:cNvSpPr/>
          <p:nvPr/>
        </p:nvSpPr>
        <p:spPr>
          <a:xfrm>
            <a:off x="6369363" y="4818737"/>
            <a:ext cx="365884" cy="388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7" name="object 100">
            <a:extLst>
              <a:ext uri="{FF2B5EF4-FFF2-40B4-BE49-F238E27FC236}">
                <a16:creationId xmlns:a16="http://schemas.microsoft.com/office/drawing/2014/main" id="{AEB8D0BC-93E2-2F94-968A-B646B7549CBB}"/>
              </a:ext>
            </a:extLst>
          </p:cNvPr>
          <p:cNvSpPr/>
          <p:nvPr/>
        </p:nvSpPr>
        <p:spPr>
          <a:xfrm>
            <a:off x="6376513" y="3433631"/>
            <a:ext cx="317739" cy="380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8" name="object 101">
            <a:extLst>
              <a:ext uri="{FF2B5EF4-FFF2-40B4-BE49-F238E27FC236}">
                <a16:creationId xmlns:a16="http://schemas.microsoft.com/office/drawing/2014/main" id="{E08385AF-81B3-3626-4B04-820F6B0901A7}"/>
              </a:ext>
            </a:extLst>
          </p:cNvPr>
          <p:cNvSpPr/>
          <p:nvPr/>
        </p:nvSpPr>
        <p:spPr>
          <a:xfrm>
            <a:off x="6407307" y="4163956"/>
            <a:ext cx="291075" cy="290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9" name="object 102">
            <a:extLst>
              <a:ext uri="{FF2B5EF4-FFF2-40B4-BE49-F238E27FC236}">
                <a16:creationId xmlns:a16="http://schemas.microsoft.com/office/drawing/2014/main" id="{0FBF5D72-1C5D-C791-9AE9-E19D892E4446}"/>
              </a:ext>
            </a:extLst>
          </p:cNvPr>
          <p:cNvSpPr/>
          <p:nvPr/>
        </p:nvSpPr>
        <p:spPr>
          <a:xfrm>
            <a:off x="6376512" y="1822495"/>
            <a:ext cx="260829" cy="346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B15E77F-100A-E243-08E2-68608239F89C}"/>
              </a:ext>
            </a:extLst>
          </p:cNvPr>
          <p:cNvSpPr/>
          <p:nvPr/>
        </p:nvSpPr>
        <p:spPr>
          <a:xfrm>
            <a:off x="6369363" y="1169348"/>
            <a:ext cx="5248388" cy="343090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DACB2CB-0DC5-0322-87FB-A6AE5D43B6A6}"/>
              </a:ext>
            </a:extLst>
          </p:cNvPr>
          <p:cNvSpPr txBox="1"/>
          <p:nvPr/>
        </p:nvSpPr>
        <p:spPr>
          <a:xfrm>
            <a:off x="6923986" y="118700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2024*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E3DBBBC-991C-C7AE-B97D-C0603667103F}"/>
              </a:ext>
            </a:extLst>
          </p:cNvPr>
          <p:cNvSpPr txBox="1"/>
          <p:nvPr/>
        </p:nvSpPr>
        <p:spPr>
          <a:xfrm>
            <a:off x="8777706" y="1187003"/>
            <a:ext cx="559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Mtep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313C97D-7597-5F6D-4697-9002AB81832C}"/>
              </a:ext>
            </a:extLst>
          </p:cNvPr>
          <p:cNvSpPr txBox="1"/>
          <p:nvPr/>
        </p:nvSpPr>
        <p:spPr>
          <a:xfrm>
            <a:off x="10898603" y="1187002"/>
            <a:ext cx="710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Peso %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F47BA33-F803-B999-2792-B92BED73AFD2}"/>
              </a:ext>
            </a:extLst>
          </p:cNvPr>
          <p:cNvSpPr txBox="1"/>
          <p:nvPr/>
        </p:nvSpPr>
        <p:spPr>
          <a:xfrm>
            <a:off x="6749999" y="2655044"/>
            <a:ext cx="1125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Gas naturale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1CEE199-4776-71FA-7639-BB149B09D4D5}"/>
              </a:ext>
            </a:extLst>
          </p:cNvPr>
          <p:cNvSpPr txBox="1"/>
          <p:nvPr/>
        </p:nvSpPr>
        <p:spPr>
          <a:xfrm>
            <a:off x="6839623" y="1825579"/>
            <a:ext cx="764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Petrolio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F4936BD-42AD-B57A-F72B-9E7D06D3CB70}"/>
              </a:ext>
            </a:extLst>
          </p:cNvPr>
          <p:cNvSpPr txBox="1"/>
          <p:nvPr/>
        </p:nvSpPr>
        <p:spPr>
          <a:xfrm>
            <a:off x="6801917" y="3424619"/>
            <a:ext cx="118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Rinnovabili </a:t>
            </a:r>
            <a:r>
              <a:rPr lang="it-IT" sz="1400" b="1" baseline="30000" dirty="0">
                <a:solidFill>
                  <a:srgbClr val="0B3856"/>
                </a:solidFill>
                <a:latin typeface="Aptos Narrow" panose="020B0004020202020204" pitchFamily="34" charset="0"/>
              </a:rPr>
              <a:t>(^)</a:t>
            </a:r>
            <a:endParaRPr lang="it-IT" sz="1200" b="1" baseline="300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4182585-561B-49ED-E330-A4ADD05C5AEF}"/>
              </a:ext>
            </a:extLst>
          </p:cNvPr>
          <p:cNvSpPr txBox="1"/>
          <p:nvPr/>
        </p:nvSpPr>
        <p:spPr>
          <a:xfrm>
            <a:off x="6812191" y="4133757"/>
            <a:ext cx="178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Combustibili solidi </a:t>
            </a:r>
            <a:r>
              <a:rPr lang="it-IT" sz="1400" b="1" baseline="30000" dirty="0">
                <a:solidFill>
                  <a:srgbClr val="0B3856"/>
                </a:solidFill>
                <a:latin typeface="Aptos Narrow" panose="020B0004020202020204" pitchFamily="34" charset="0"/>
              </a:rPr>
              <a:t>(°)</a:t>
            </a:r>
            <a:endParaRPr lang="it-IT" sz="1200" b="1" baseline="300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41AEC7F-4944-537A-98DA-11EA0D234C2C}"/>
              </a:ext>
            </a:extLst>
          </p:cNvPr>
          <p:cNvSpPr txBox="1"/>
          <p:nvPr/>
        </p:nvSpPr>
        <p:spPr>
          <a:xfrm>
            <a:off x="6812191" y="4864416"/>
            <a:ext cx="17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Imp</a:t>
            </a:r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. nette elettricità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B677B1A-FC5F-2A62-745C-1F720A5000D2}"/>
              </a:ext>
            </a:extLst>
          </p:cNvPr>
          <p:cNvSpPr txBox="1"/>
          <p:nvPr/>
        </p:nvSpPr>
        <p:spPr>
          <a:xfrm>
            <a:off x="8778818" y="2655043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50,0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1D769CA-9973-6CBB-2D57-435547057DB3}"/>
              </a:ext>
            </a:extLst>
          </p:cNvPr>
          <p:cNvSpPr txBox="1"/>
          <p:nvPr/>
        </p:nvSpPr>
        <p:spPr>
          <a:xfrm>
            <a:off x="8779327" y="182249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55,6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E3F9D94-9A8F-82FB-3F7B-D5A29946E317}"/>
              </a:ext>
            </a:extLst>
          </p:cNvPr>
          <p:cNvSpPr txBox="1"/>
          <p:nvPr/>
        </p:nvSpPr>
        <p:spPr>
          <a:xfrm>
            <a:off x="8818506" y="3434025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32,0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481DB97-8A74-DC77-9BC6-A69C66FA43E4}"/>
              </a:ext>
            </a:extLst>
          </p:cNvPr>
          <p:cNvSpPr txBox="1"/>
          <p:nvPr/>
        </p:nvSpPr>
        <p:spPr>
          <a:xfrm>
            <a:off x="8870188" y="4133756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2,2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F7D12E5-15A9-B701-BDF0-9A32D4BB3F93}"/>
              </a:ext>
            </a:extLst>
          </p:cNvPr>
          <p:cNvSpPr txBox="1"/>
          <p:nvPr/>
        </p:nvSpPr>
        <p:spPr>
          <a:xfrm>
            <a:off x="8886892" y="483348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4,5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C4804CF-D7AF-34F3-9C0C-579B3B8FD601}"/>
              </a:ext>
            </a:extLst>
          </p:cNvPr>
          <p:cNvSpPr txBox="1"/>
          <p:nvPr/>
        </p:nvSpPr>
        <p:spPr>
          <a:xfrm>
            <a:off x="11002591" y="265504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34,7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89E938-D2CD-8728-D3A9-D52EADE21C63}"/>
              </a:ext>
            </a:extLst>
          </p:cNvPr>
          <p:cNvSpPr txBox="1"/>
          <p:nvPr/>
        </p:nvSpPr>
        <p:spPr>
          <a:xfrm>
            <a:off x="11003778" y="1822496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38,5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BB76BB3-AB01-B089-25EC-DA74189142E6}"/>
              </a:ext>
            </a:extLst>
          </p:cNvPr>
          <p:cNvSpPr txBox="1"/>
          <p:nvPr/>
        </p:nvSpPr>
        <p:spPr>
          <a:xfrm>
            <a:off x="11021931" y="342461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22,2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661DE11-A13D-84B6-5101-A4EDD8CAE4E0}"/>
              </a:ext>
            </a:extLst>
          </p:cNvPr>
          <p:cNvSpPr txBox="1"/>
          <p:nvPr/>
        </p:nvSpPr>
        <p:spPr>
          <a:xfrm>
            <a:off x="11116969" y="413375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1,5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6E7948C-DECE-B766-2E61-42267904B03F}"/>
              </a:ext>
            </a:extLst>
          </p:cNvPr>
          <p:cNvSpPr txBox="1"/>
          <p:nvPr/>
        </p:nvSpPr>
        <p:spPr>
          <a:xfrm>
            <a:off x="11128087" y="48644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3,1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12B1AF0-7495-E604-0F01-9AE8A78B0C4A}"/>
              </a:ext>
            </a:extLst>
          </p:cNvPr>
          <p:cNvSpPr txBox="1"/>
          <p:nvPr/>
        </p:nvSpPr>
        <p:spPr>
          <a:xfrm>
            <a:off x="9659306" y="1169348"/>
            <a:ext cx="1041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Var % vs ‘23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8351778-A116-25DB-9964-5D2FC238AC00}"/>
              </a:ext>
            </a:extLst>
          </p:cNvPr>
          <p:cNvSpPr txBox="1"/>
          <p:nvPr/>
        </p:nvSpPr>
        <p:spPr>
          <a:xfrm>
            <a:off x="10007767" y="2655043"/>
            <a:ext cx="46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-0,7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031CCFD-0A73-0E10-EEE1-6D76AAD84CAA}"/>
              </a:ext>
            </a:extLst>
          </p:cNvPr>
          <p:cNvSpPr txBox="1"/>
          <p:nvPr/>
        </p:nvSpPr>
        <p:spPr>
          <a:xfrm>
            <a:off x="9925125" y="183002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+1,7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C8DC51A-077D-EDA2-BC70-CA6969D376FA}"/>
              </a:ext>
            </a:extLst>
          </p:cNvPr>
          <p:cNvSpPr txBox="1"/>
          <p:nvPr/>
        </p:nvSpPr>
        <p:spPr>
          <a:xfrm>
            <a:off x="9885319" y="3413688"/>
            <a:ext cx="595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+12,0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F5B2DD1-C653-85F2-CCE4-FA33C24C917B}"/>
              </a:ext>
            </a:extLst>
          </p:cNvPr>
          <p:cNvSpPr txBox="1"/>
          <p:nvPr/>
        </p:nvSpPr>
        <p:spPr>
          <a:xfrm>
            <a:off x="9926181" y="414632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-63,0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90DE6B4-43E3-D7F7-C23D-EE1117DD2D9F}"/>
              </a:ext>
            </a:extLst>
          </p:cNvPr>
          <p:cNvSpPr txBox="1"/>
          <p:nvPr/>
        </p:nvSpPr>
        <p:spPr>
          <a:xfrm>
            <a:off x="9979685" y="482687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+3,0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D2344-6293-CBFA-C2D9-D53A135F2EF5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10</a:t>
            </a:r>
          </a:p>
        </p:txBody>
      </p:sp>
      <p:sp>
        <p:nvSpPr>
          <p:cNvPr id="10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>
            <a:off x="518650" y="907322"/>
            <a:ext cx="9964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b="1" dirty="0">
                <a:solidFill>
                  <a:srgbClr val="0B3856"/>
                </a:solidFill>
                <a:latin typeface="Aptos Narrow" panose="020B0004020202020204" pitchFamily="34" charset="0"/>
              </a:rPr>
              <a:t>Mtep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F6E98C4-C0B9-3B63-764A-A1D7E7FD8EE4}"/>
              </a:ext>
            </a:extLst>
          </p:cNvPr>
          <p:cNvCxnSpPr>
            <a:cxnSpLocks/>
          </p:cNvCxnSpPr>
          <p:nvPr/>
        </p:nvCxnSpPr>
        <p:spPr>
          <a:xfrm>
            <a:off x="1637742" y="1176950"/>
            <a:ext cx="3226410" cy="20214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5ADE5F33-E68D-9A06-969F-4E444213B993}"/>
              </a:ext>
            </a:extLst>
          </p:cNvPr>
          <p:cNvCxnSpPr>
            <a:cxnSpLocks/>
          </p:cNvCxnSpPr>
          <p:nvPr/>
        </p:nvCxnSpPr>
        <p:spPr>
          <a:xfrm>
            <a:off x="1637742" y="1171129"/>
            <a:ext cx="0" cy="18684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A14BED4-5B52-E5AE-7240-F8BF92C3BE3F}"/>
              </a:ext>
            </a:extLst>
          </p:cNvPr>
          <p:cNvSpPr txBox="1"/>
          <p:nvPr/>
        </p:nvSpPr>
        <p:spPr>
          <a:xfrm>
            <a:off x="4879973" y="1251499"/>
            <a:ext cx="613429" cy="2769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-8,7%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DD1F64C-FCCF-CE36-B0F1-C796817EFC86}"/>
              </a:ext>
            </a:extLst>
          </p:cNvPr>
          <p:cNvSpPr txBox="1"/>
          <p:nvPr/>
        </p:nvSpPr>
        <p:spPr>
          <a:xfrm>
            <a:off x="1082947" y="5370857"/>
            <a:ext cx="1080167" cy="461665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emissioni CO</a:t>
            </a:r>
            <a:r>
              <a:rPr lang="it-IT" sz="1200" b="1" baseline="-25000" dirty="0">
                <a:solidFill>
                  <a:schemeClr val="bg1"/>
                </a:solidFill>
                <a:latin typeface="Aptos Narrow" panose="020B0004020202020204" pitchFamily="34" charset="0"/>
              </a:rPr>
              <a:t>2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342,9 </a:t>
            </a:r>
            <a:r>
              <a:rPr lang="it-IT" sz="1200" b="1" dirty="0" err="1">
                <a:solidFill>
                  <a:schemeClr val="bg1"/>
                </a:solidFill>
                <a:latin typeface="Aptos Narrow" panose="020B0004020202020204" pitchFamily="34" charset="0"/>
              </a:rPr>
              <a:t>Mtonn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5A4CD7F-3938-CCEB-2174-B04318A5AB58}"/>
              </a:ext>
            </a:extLst>
          </p:cNvPr>
          <p:cNvSpPr txBox="1"/>
          <p:nvPr/>
        </p:nvSpPr>
        <p:spPr>
          <a:xfrm>
            <a:off x="4511769" y="5366439"/>
            <a:ext cx="1080167" cy="461665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emissioni CO</a:t>
            </a:r>
            <a:r>
              <a:rPr lang="it-IT" sz="1200" b="1" baseline="-25000" dirty="0">
                <a:solidFill>
                  <a:schemeClr val="bg1"/>
                </a:solidFill>
                <a:latin typeface="Aptos Narrow" panose="020B0004020202020204" pitchFamily="34" charset="0"/>
              </a:rPr>
              <a:t>2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292,1 </a:t>
            </a:r>
            <a:r>
              <a:rPr lang="it-IT" sz="1200" b="1" dirty="0" err="1">
                <a:solidFill>
                  <a:schemeClr val="bg1"/>
                </a:solidFill>
                <a:latin typeface="Aptos Narrow" panose="020B0004020202020204" pitchFamily="34" charset="0"/>
              </a:rPr>
              <a:t>Mtonn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A437D1-5DC0-D4AA-96E3-F3BBB6366FB6}"/>
              </a:ext>
            </a:extLst>
          </p:cNvPr>
          <p:cNvSpPr txBox="1"/>
          <p:nvPr/>
        </p:nvSpPr>
        <p:spPr>
          <a:xfrm>
            <a:off x="2876426" y="5436747"/>
            <a:ext cx="876408" cy="338554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-15%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FE2DC9-5DFE-640E-E6B6-B1D010DDCF6E}"/>
              </a:ext>
            </a:extLst>
          </p:cNvPr>
          <p:cNvSpPr txBox="1"/>
          <p:nvPr/>
        </p:nvSpPr>
        <p:spPr>
          <a:xfrm>
            <a:off x="1363490" y="1413136"/>
            <a:ext cx="61712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158,1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5596487-9D74-A444-17A1-E04813003B5D}"/>
              </a:ext>
            </a:extLst>
          </p:cNvPr>
          <p:cNvSpPr txBox="1"/>
          <p:nvPr/>
        </p:nvSpPr>
        <p:spPr>
          <a:xfrm>
            <a:off x="2488641" y="1584663"/>
            <a:ext cx="61712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150,5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12FDDE-5031-C15D-52D8-27497F8F7A2A}"/>
              </a:ext>
            </a:extLst>
          </p:cNvPr>
          <p:cNvSpPr txBox="1"/>
          <p:nvPr/>
        </p:nvSpPr>
        <p:spPr>
          <a:xfrm>
            <a:off x="3638866" y="1713637"/>
            <a:ext cx="61712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144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8215EE2-8DA4-A483-8868-B03A9E5A8BF9}"/>
              </a:ext>
            </a:extLst>
          </p:cNvPr>
          <p:cNvSpPr txBox="1"/>
          <p:nvPr/>
        </p:nvSpPr>
        <p:spPr>
          <a:xfrm>
            <a:off x="4789091" y="1713548"/>
            <a:ext cx="61712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144,3</a:t>
            </a:r>
          </a:p>
        </p:txBody>
      </p:sp>
    </p:spTree>
    <p:extLst>
      <p:ext uri="{BB962C8B-B14F-4D97-AF65-F5344CB8AC3E}">
        <p14:creationId xmlns:p14="http://schemas.microsoft.com/office/powerpoint/2010/main" val="128081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3FD7F541-6685-C248-DD59-8F572992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345B932-2C64-0BDF-E39D-B179138FF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641734"/>
              </p:ext>
            </p:extLst>
          </p:nvPr>
        </p:nvGraphicFramePr>
        <p:xfrm>
          <a:off x="802143" y="889533"/>
          <a:ext cx="4935829" cy="397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6F792D-B23E-AD99-3743-7E4224DF8BC3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014EE0-EAE8-1003-68DA-93D54AA565F3}"/>
              </a:ext>
            </a:extLst>
          </p:cNvPr>
          <p:cNvSpPr txBox="1"/>
          <p:nvPr/>
        </p:nvSpPr>
        <p:spPr>
          <a:xfrm>
            <a:off x="5092990" y="5893052"/>
            <a:ext cx="2006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(*) stima; (^) comprende biofuels</a:t>
            </a:r>
          </a:p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UNEM su dati MASE</a:t>
            </a:r>
          </a:p>
        </p:txBody>
      </p:sp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82783B33-7928-3AB8-7BB9-70C50DCE22F7}"/>
              </a:ext>
            </a:extLst>
          </p:cNvPr>
          <p:cNvSpPr txBox="1"/>
          <p:nvPr/>
        </p:nvSpPr>
        <p:spPr>
          <a:xfrm>
            <a:off x="0" y="2697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CONSUMI PETROLIFERI ITALIANI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A574EAE-A4BA-975E-6BC7-58F1C2A62BF6}"/>
              </a:ext>
            </a:extLst>
          </p:cNvPr>
          <p:cNvSpPr txBox="1"/>
          <p:nvPr/>
        </p:nvSpPr>
        <p:spPr>
          <a:xfrm>
            <a:off x="1461981" y="4930756"/>
            <a:ext cx="1091967" cy="7540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VS 2019</a:t>
            </a:r>
          </a:p>
          <a:p>
            <a:pPr algn="ctr"/>
            <a:r>
              <a:rPr lang="it-IT" b="1" dirty="0">
                <a:solidFill>
                  <a:srgbClr val="0B3856"/>
                </a:solidFill>
                <a:latin typeface="Aptos Narrow" panose="020B0004020202020204" pitchFamily="34" charset="0"/>
              </a:rPr>
              <a:t>-3,0%</a:t>
            </a:r>
            <a:endParaRPr lang="it-IT" sz="16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706964D-F4C0-E71C-6225-F293A9F13F19}"/>
              </a:ext>
            </a:extLst>
          </p:cNvPr>
          <p:cNvCxnSpPr/>
          <p:nvPr/>
        </p:nvCxnSpPr>
        <p:spPr>
          <a:xfrm>
            <a:off x="1515971" y="5684809"/>
            <a:ext cx="88099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26D7274-DAD5-0C08-7CD1-1C92E4BE50FF}"/>
              </a:ext>
            </a:extLst>
          </p:cNvPr>
          <p:cNvSpPr txBox="1"/>
          <p:nvPr/>
        </p:nvSpPr>
        <p:spPr>
          <a:xfrm>
            <a:off x="4197226" y="4930756"/>
            <a:ext cx="1091967" cy="7540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VS 2023</a:t>
            </a:r>
          </a:p>
          <a:p>
            <a:pPr algn="ctr"/>
            <a:r>
              <a:rPr lang="it-IT" b="1" dirty="0">
                <a:solidFill>
                  <a:srgbClr val="0B3856"/>
                </a:solidFill>
                <a:latin typeface="Aptos Narrow" panose="020B0004020202020204" pitchFamily="34" charset="0"/>
              </a:rPr>
              <a:t>+1,7%</a:t>
            </a:r>
            <a:endParaRPr lang="it-IT" sz="16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8D3BA1AC-BC12-539C-D307-33015A70E045}"/>
              </a:ext>
            </a:extLst>
          </p:cNvPr>
          <p:cNvCxnSpPr/>
          <p:nvPr/>
        </p:nvCxnSpPr>
        <p:spPr>
          <a:xfrm>
            <a:off x="4251216" y="5684809"/>
            <a:ext cx="88099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3A20C24-56E4-FC3F-6BBF-D6220BA08940}"/>
              </a:ext>
            </a:extLst>
          </p:cNvPr>
          <p:cNvSpPr txBox="1"/>
          <p:nvPr/>
        </p:nvSpPr>
        <p:spPr>
          <a:xfrm>
            <a:off x="5099441" y="4553159"/>
            <a:ext cx="274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Aptos Narrow" panose="020B0004020202020204" pitchFamily="34" charset="0"/>
              </a:rPr>
              <a:t>*</a:t>
            </a:r>
          </a:p>
        </p:txBody>
      </p:sp>
      <p:sp>
        <p:nvSpPr>
          <p:cNvPr id="53" name="Fumetto: ovale 52">
            <a:extLst>
              <a:ext uri="{FF2B5EF4-FFF2-40B4-BE49-F238E27FC236}">
                <a16:creationId xmlns:a16="http://schemas.microsoft.com/office/drawing/2014/main" id="{698B1651-2F2C-2CD2-A36A-6A06C4030D43}"/>
              </a:ext>
            </a:extLst>
          </p:cNvPr>
          <p:cNvSpPr/>
          <p:nvPr/>
        </p:nvSpPr>
        <p:spPr>
          <a:xfrm>
            <a:off x="7954227" y="4254431"/>
            <a:ext cx="2775792" cy="1657671"/>
          </a:xfrm>
          <a:prstGeom prst="wedgeEllipseCallout">
            <a:avLst>
              <a:gd name="adj1" fmla="val -65608"/>
              <a:gd name="adj2" fmla="val -65597"/>
            </a:avLst>
          </a:prstGeom>
          <a:noFill/>
          <a:ln w="9525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666BB46-CAA2-CC1D-997C-83469EE6D9C4}"/>
              </a:ext>
            </a:extLst>
          </p:cNvPr>
          <p:cNvSpPr txBox="1"/>
          <p:nvPr/>
        </p:nvSpPr>
        <p:spPr>
          <a:xfrm>
            <a:off x="1473459" y="957916"/>
            <a:ext cx="460382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60,2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53C8396-5DC3-D465-DC69-CB5B1016C064}"/>
              </a:ext>
            </a:extLst>
          </p:cNvPr>
          <p:cNvSpPr txBox="1"/>
          <p:nvPr/>
        </p:nvSpPr>
        <p:spPr>
          <a:xfrm>
            <a:off x="2584012" y="1067872"/>
            <a:ext cx="46198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58,3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314584D-6287-AD85-D146-8249BC1952FE}"/>
              </a:ext>
            </a:extLst>
          </p:cNvPr>
          <p:cNvSpPr txBox="1"/>
          <p:nvPr/>
        </p:nvSpPr>
        <p:spPr>
          <a:xfrm>
            <a:off x="3696169" y="1118757"/>
            <a:ext cx="46198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57,4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A4E0ACF-CA3B-9873-B8B7-32E8B84C3617}"/>
              </a:ext>
            </a:extLst>
          </p:cNvPr>
          <p:cNvSpPr txBox="1"/>
          <p:nvPr/>
        </p:nvSpPr>
        <p:spPr>
          <a:xfrm>
            <a:off x="4808326" y="1067872"/>
            <a:ext cx="46198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58,4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1F5B66-3EE1-76BD-FA96-FA4A11CF3859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11</a:t>
            </a:r>
          </a:p>
        </p:txBody>
      </p:sp>
      <p:sp>
        <p:nvSpPr>
          <p:cNvPr id="5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>
            <a:off x="465518" y="889533"/>
            <a:ext cx="9964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Mtonn</a:t>
            </a:r>
            <a:endParaRPr lang="it-IT" sz="105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1E0AAA-BACB-C862-B341-B2354A104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379" y="4505426"/>
            <a:ext cx="2122154" cy="115567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FE7020F-B3A1-029C-7EFA-D6FA6F5D0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187" y="1067872"/>
            <a:ext cx="4866407" cy="30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1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74D8DFDE-72AA-CCCB-3F06-A46B17217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9FFB3525-FC58-73C0-F84C-E19CC09FBB88}"/>
              </a:ext>
            </a:extLst>
          </p:cNvPr>
          <p:cNvSpPr txBox="1"/>
          <p:nvPr/>
        </p:nvSpPr>
        <p:spPr>
          <a:xfrm>
            <a:off x="0" y="-15152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IMMISSIONE IN CONSUMO CARBURANTI AUTO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0B0755D-9E98-9B68-C1F1-AC23747ED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979233"/>
              </p:ext>
            </p:extLst>
          </p:nvPr>
        </p:nvGraphicFramePr>
        <p:xfrm>
          <a:off x="1123480" y="967395"/>
          <a:ext cx="5150054" cy="378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2800527-9BD5-C466-58E9-995BC3C0BF44}"/>
              </a:ext>
            </a:extLst>
          </p:cNvPr>
          <p:cNvSpPr/>
          <p:nvPr/>
        </p:nvSpPr>
        <p:spPr>
          <a:xfrm>
            <a:off x="246737" y="4749480"/>
            <a:ext cx="5687756" cy="306065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68F667-7ADD-7739-FA87-03E04ECA82D8}"/>
              </a:ext>
            </a:extLst>
          </p:cNvPr>
          <p:cNvSpPr txBox="1"/>
          <p:nvPr/>
        </p:nvSpPr>
        <p:spPr>
          <a:xfrm>
            <a:off x="246736" y="4771279"/>
            <a:ext cx="1195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Parco veicoli (^)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F64F70-CBE6-F448-977D-58FFA80C853E}"/>
              </a:ext>
            </a:extLst>
          </p:cNvPr>
          <p:cNvSpPr txBox="1"/>
          <p:nvPr/>
        </p:nvSpPr>
        <p:spPr>
          <a:xfrm>
            <a:off x="1637825" y="4771279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52,0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B4B9DF-EED2-6380-F368-37B99E7B9A4F}"/>
              </a:ext>
            </a:extLst>
          </p:cNvPr>
          <p:cNvSpPr txBox="1"/>
          <p:nvPr/>
        </p:nvSpPr>
        <p:spPr>
          <a:xfrm>
            <a:off x="3188165" y="4771279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54,8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7F6A9C-0F94-2D9A-6716-09E834CF021A}"/>
              </a:ext>
            </a:extLst>
          </p:cNvPr>
          <p:cNvSpPr txBox="1"/>
          <p:nvPr/>
        </p:nvSpPr>
        <p:spPr>
          <a:xfrm>
            <a:off x="4738505" y="4771279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54,8 </a:t>
            </a:r>
            <a:r>
              <a:rPr lang="it-IT" sz="1200" b="1" baseline="30000" dirty="0">
                <a:solidFill>
                  <a:schemeClr val="bg1"/>
                </a:solidFill>
                <a:latin typeface="Aptos Narrow" panose="020B0004020202020204" pitchFamily="34" charset="0"/>
              </a:rPr>
              <a:t>(*)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5578163-4582-5240-B7AB-91E5A4361A04}"/>
              </a:ext>
            </a:extLst>
          </p:cNvPr>
          <p:cNvSpPr/>
          <p:nvPr/>
        </p:nvSpPr>
        <p:spPr>
          <a:xfrm>
            <a:off x="246736" y="5204941"/>
            <a:ext cx="5687756" cy="306065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864E70-4C78-CBAE-EBA2-D2D5B208A593}"/>
              </a:ext>
            </a:extLst>
          </p:cNvPr>
          <p:cNvSpPr txBox="1"/>
          <p:nvPr/>
        </p:nvSpPr>
        <p:spPr>
          <a:xfrm>
            <a:off x="246736" y="5226740"/>
            <a:ext cx="175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Escluso metano, elettrico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3CE57-2506-0EE7-1877-25DD7F6FFE11}"/>
              </a:ext>
            </a:extLst>
          </p:cNvPr>
          <p:cNvSpPr txBox="1"/>
          <p:nvPr/>
        </p:nvSpPr>
        <p:spPr>
          <a:xfrm>
            <a:off x="1637824" y="5226740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50,9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461BFC8-8374-59FB-25A9-03A50EC78147}"/>
              </a:ext>
            </a:extLst>
          </p:cNvPr>
          <p:cNvSpPr txBox="1"/>
          <p:nvPr/>
        </p:nvSpPr>
        <p:spPr>
          <a:xfrm>
            <a:off x="3188164" y="5226740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53,4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13AF16-98D9-1680-D7F7-361F33D2F08D}"/>
              </a:ext>
            </a:extLst>
          </p:cNvPr>
          <p:cNvSpPr txBox="1"/>
          <p:nvPr/>
        </p:nvSpPr>
        <p:spPr>
          <a:xfrm>
            <a:off x="4738504" y="5226740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53,3 </a:t>
            </a:r>
            <a:r>
              <a:rPr lang="it-IT" sz="1200" b="1" baseline="30000" dirty="0">
                <a:solidFill>
                  <a:schemeClr val="bg1"/>
                </a:solidFill>
                <a:latin typeface="Aptos Narrow" panose="020B0004020202020204" pitchFamily="34" charset="0"/>
              </a:rPr>
              <a:t>(*)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FE79067-5073-E357-F3A9-B851F95772B1}"/>
              </a:ext>
            </a:extLst>
          </p:cNvPr>
          <p:cNvSpPr/>
          <p:nvPr/>
        </p:nvSpPr>
        <p:spPr>
          <a:xfrm>
            <a:off x="6890792" y="2370666"/>
            <a:ext cx="154757" cy="19261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B5630BD-9728-719E-2B7F-034FC7C270C3}"/>
              </a:ext>
            </a:extLst>
          </p:cNvPr>
          <p:cNvSpPr txBox="1"/>
          <p:nvPr/>
        </p:nvSpPr>
        <p:spPr>
          <a:xfrm>
            <a:off x="7081334" y="2305256"/>
            <a:ext cx="2190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Gasolio autotrazione </a:t>
            </a:r>
            <a:r>
              <a:rPr lang="it-IT" sz="1600" b="1" baseline="30000" dirty="0">
                <a:solidFill>
                  <a:srgbClr val="0B3856"/>
                </a:solidFill>
                <a:latin typeface="Aptos Narrow" panose="020B0004020202020204" pitchFamily="34" charset="0"/>
              </a:rPr>
              <a:t>(°)</a:t>
            </a:r>
            <a:endParaRPr lang="it-IT" sz="16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7E641B2-052E-3686-B612-970EE2B3E63C}"/>
              </a:ext>
            </a:extLst>
          </p:cNvPr>
          <p:cNvSpPr/>
          <p:nvPr/>
        </p:nvSpPr>
        <p:spPr>
          <a:xfrm>
            <a:off x="6890792" y="2091036"/>
            <a:ext cx="154757" cy="19261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622091A-B35F-F938-BDAC-5AB50CB177A8}"/>
              </a:ext>
            </a:extLst>
          </p:cNvPr>
          <p:cNvSpPr txBox="1"/>
          <p:nvPr/>
        </p:nvSpPr>
        <p:spPr>
          <a:xfrm>
            <a:off x="7081334" y="2006445"/>
            <a:ext cx="2251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Benzina autotrazione </a:t>
            </a:r>
            <a:r>
              <a:rPr lang="it-IT" sz="1600" b="1" baseline="30000" dirty="0">
                <a:solidFill>
                  <a:srgbClr val="0B3856"/>
                </a:solidFill>
                <a:latin typeface="Aptos Narrow" panose="020B0004020202020204" pitchFamily="34" charset="0"/>
              </a:rPr>
              <a:t>(°)</a:t>
            </a:r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60A6408-B149-E0B8-6F7A-F685D3A8537F}"/>
              </a:ext>
            </a:extLst>
          </p:cNvPr>
          <p:cNvSpPr txBox="1"/>
          <p:nvPr/>
        </p:nvSpPr>
        <p:spPr>
          <a:xfrm>
            <a:off x="9268772" y="2010060"/>
            <a:ext cx="447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8,6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5284CBE-58D9-B734-0AC1-F400E7C8F90D}"/>
              </a:ext>
            </a:extLst>
          </p:cNvPr>
          <p:cNvSpPr txBox="1"/>
          <p:nvPr/>
        </p:nvSpPr>
        <p:spPr>
          <a:xfrm>
            <a:off x="10437112" y="2015497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B3856"/>
                </a:solidFill>
                <a:latin typeface="Aptos Narrow" panose="020B0004020202020204" pitchFamily="34" charset="0"/>
              </a:rPr>
              <a:t>+5,8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F804B7B-940C-3800-3A6C-D0DAD0D34B5F}"/>
              </a:ext>
            </a:extLst>
          </p:cNvPr>
          <p:cNvSpPr txBox="1"/>
          <p:nvPr/>
        </p:nvSpPr>
        <p:spPr>
          <a:xfrm>
            <a:off x="9210369" y="2296203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23,6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C4AF8E6-62C5-261D-4AFF-2D91997657C3}"/>
              </a:ext>
            </a:extLst>
          </p:cNvPr>
          <p:cNvSpPr txBox="1"/>
          <p:nvPr/>
        </p:nvSpPr>
        <p:spPr>
          <a:xfrm>
            <a:off x="10427368" y="228440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B3856"/>
                </a:solidFill>
                <a:latin typeface="Aptos Narrow" panose="020B0004020202020204" pitchFamily="34" charset="0"/>
              </a:rPr>
              <a:t>+1,4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14E02074-9A6B-5668-45AE-E204F99FED76}"/>
              </a:ext>
            </a:extLst>
          </p:cNvPr>
          <p:cNvSpPr/>
          <p:nvPr/>
        </p:nvSpPr>
        <p:spPr>
          <a:xfrm>
            <a:off x="6890792" y="2678443"/>
            <a:ext cx="154757" cy="19261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10CB6CD-15E6-B9EA-948C-41CEE875B703}"/>
              </a:ext>
            </a:extLst>
          </p:cNvPr>
          <p:cNvSpPr txBox="1"/>
          <p:nvPr/>
        </p:nvSpPr>
        <p:spPr>
          <a:xfrm>
            <a:off x="7084235" y="2613033"/>
            <a:ext cx="1584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Gpl autotrazione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B736238-FE42-3A15-E78F-03127F995B8D}"/>
              </a:ext>
            </a:extLst>
          </p:cNvPr>
          <p:cNvSpPr txBox="1"/>
          <p:nvPr/>
        </p:nvSpPr>
        <p:spPr>
          <a:xfrm>
            <a:off x="9278988" y="2603363"/>
            <a:ext cx="447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1,6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B557808-DD3D-3099-07C8-FA62927498B2}"/>
              </a:ext>
            </a:extLst>
          </p:cNvPr>
          <p:cNvSpPr txBox="1"/>
          <p:nvPr/>
        </p:nvSpPr>
        <p:spPr>
          <a:xfrm>
            <a:off x="10427368" y="259973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B3856"/>
                </a:solidFill>
                <a:latin typeface="Aptos Narrow" panose="020B0004020202020204" pitchFamily="34" charset="0"/>
              </a:rPr>
              <a:t>+4,5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F9130638-804A-55EC-3541-6D02C64A1576}"/>
              </a:ext>
            </a:extLst>
          </p:cNvPr>
          <p:cNvSpPr/>
          <p:nvPr/>
        </p:nvSpPr>
        <p:spPr>
          <a:xfrm>
            <a:off x="6824553" y="1492760"/>
            <a:ext cx="4399738" cy="343090"/>
          </a:xfrm>
          <a:prstGeom prst="roundRect">
            <a:avLst/>
          </a:prstGeom>
          <a:solidFill>
            <a:srgbClr val="0B3856"/>
          </a:solidFill>
          <a:ln w="12700" cap="flat" cmpd="sng" algn="ctr">
            <a:solidFill>
              <a:srgbClr val="0B3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7ED086E-490A-65DE-5F99-ED09B6D12DAC}"/>
              </a:ext>
            </a:extLst>
          </p:cNvPr>
          <p:cNvSpPr txBox="1"/>
          <p:nvPr/>
        </p:nvSpPr>
        <p:spPr>
          <a:xfrm>
            <a:off x="7536001" y="151041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prstClr val="white"/>
                </a:solidFill>
                <a:latin typeface="Aptos Narrow" panose="020B0004020202020204" pitchFamily="34" charset="0"/>
              </a:rPr>
              <a:t>2024</a:t>
            </a:r>
            <a:endParaRPr lang="it-IT" sz="1400" b="1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88A7E10-B017-A6C8-21A5-0D2D83B5E061}"/>
              </a:ext>
            </a:extLst>
          </p:cNvPr>
          <p:cNvSpPr txBox="1"/>
          <p:nvPr/>
        </p:nvSpPr>
        <p:spPr>
          <a:xfrm>
            <a:off x="9125791" y="1510415"/>
            <a:ext cx="720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solidFill>
                  <a:prstClr val="white"/>
                </a:solidFill>
                <a:latin typeface="Aptos Narrow" panose="020B0004020202020204" pitchFamily="34" charset="0"/>
              </a:rPr>
              <a:t>Mtonn</a:t>
            </a:r>
            <a:endParaRPr lang="it-IT" sz="1400" b="1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297FB5F-A75A-8AD8-9E3A-608806CA1BA3}"/>
              </a:ext>
            </a:extLst>
          </p:cNvPr>
          <p:cNvSpPr txBox="1"/>
          <p:nvPr/>
        </p:nvSpPr>
        <p:spPr>
          <a:xfrm>
            <a:off x="9892559" y="1510414"/>
            <a:ext cx="1325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prstClr val="white"/>
                </a:solidFill>
                <a:latin typeface="Aptos Narrow" panose="020B0004020202020204" pitchFamily="34" charset="0"/>
              </a:rPr>
              <a:t>Var % vs 2023</a:t>
            </a:r>
            <a:endParaRPr lang="it-IT" sz="1400" b="1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6156FC6-D9D8-B83A-279E-A8D2214CBC90}"/>
              </a:ext>
            </a:extLst>
          </p:cNvPr>
          <p:cNvSpPr txBox="1"/>
          <p:nvPr/>
        </p:nvSpPr>
        <p:spPr>
          <a:xfrm>
            <a:off x="7122176" y="3919708"/>
            <a:ext cx="122270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VS 2019</a:t>
            </a:r>
          </a:p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+3,3%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9FF3319-34A8-DFEC-81FD-B7DC3C22AC22}"/>
              </a:ext>
            </a:extLst>
          </p:cNvPr>
          <p:cNvSpPr txBox="1"/>
          <p:nvPr/>
        </p:nvSpPr>
        <p:spPr>
          <a:xfrm>
            <a:off x="9857421" y="3919708"/>
            <a:ext cx="122270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VS 2023</a:t>
            </a:r>
          </a:p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+2,6%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D5BAB55B-EFD0-E510-9F77-AB7E95E6306B}"/>
              </a:ext>
            </a:extLst>
          </p:cNvPr>
          <p:cNvCxnSpPr>
            <a:cxnSpLocks/>
          </p:cNvCxnSpPr>
          <p:nvPr/>
        </p:nvCxnSpPr>
        <p:spPr>
          <a:xfrm>
            <a:off x="9857421" y="4776254"/>
            <a:ext cx="1218716" cy="0"/>
          </a:xfrm>
          <a:prstGeom prst="lin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CAD23B81-ECBD-C524-0C80-4C0BA15A7EF7}"/>
              </a:ext>
            </a:extLst>
          </p:cNvPr>
          <p:cNvCxnSpPr>
            <a:cxnSpLocks/>
          </p:cNvCxnSpPr>
          <p:nvPr/>
        </p:nvCxnSpPr>
        <p:spPr>
          <a:xfrm>
            <a:off x="7115647" y="4776254"/>
            <a:ext cx="1218716" cy="0"/>
          </a:xfrm>
          <a:prstGeom prst="lin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1241464-5A88-510C-13D7-6C955A180CDF}"/>
              </a:ext>
            </a:extLst>
          </p:cNvPr>
          <p:cNvSpPr txBox="1"/>
          <p:nvPr/>
        </p:nvSpPr>
        <p:spPr>
          <a:xfrm>
            <a:off x="1979511" y="1337941"/>
            <a:ext cx="510192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32,8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BDBCBB6-398B-CAFA-CA8B-7BD803CADB1C}"/>
              </a:ext>
            </a:extLst>
          </p:cNvPr>
          <p:cNvSpPr txBox="1"/>
          <p:nvPr/>
        </p:nvSpPr>
        <p:spPr>
          <a:xfrm>
            <a:off x="3542601" y="1328887"/>
            <a:ext cx="510192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33,0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66FF8FE-0E82-A5B2-FCB7-31CF3A668A45}"/>
              </a:ext>
            </a:extLst>
          </p:cNvPr>
          <p:cNvSpPr txBox="1"/>
          <p:nvPr/>
        </p:nvSpPr>
        <p:spPr>
          <a:xfrm>
            <a:off x="5093404" y="1250432"/>
            <a:ext cx="510192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33,8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B982344-9157-0DB8-2600-20D3F7ACEC8E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12</a:t>
            </a:r>
          </a:p>
        </p:txBody>
      </p:sp>
      <p:sp>
        <p:nvSpPr>
          <p:cNvPr id="19" name="CasellaDiTesto 14">
            <a:extLst>
              <a:ext uri="{FF2B5EF4-FFF2-40B4-BE49-F238E27FC236}">
                <a16:creationId xmlns:a16="http://schemas.microsoft.com/office/drawing/2014/main" id="{607C81BE-D877-8B22-DF18-CD0D286FC566}"/>
              </a:ext>
            </a:extLst>
          </p:cNvPr>
          <p:cNvSpPr txBox="1"/>
          <p:nvPr/>
        </p:nvSpPr>
        <p:spPr>
          <a:xfrm>
            <a:off x="749262" y="721012"/>
            <a:ext cx="9964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Mtonn</a:t>
            </a:r>
            <a:endParaRPr lang="it-IT" sz="105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D1B430-A76A-6BF3-9264-8DD627CD4C17}"/>
              </a:ext>
            </a:extLst>
          </p:cNvPr>
          <p:cNvSpPr txBox="1"/>
          <p:nvPr/>
        </p:nvSpPr>
        <p:spPr>
          <a:xfrm>
            <a:off x="4223633" y="5799651"/>
            <a:ext cx="3744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(*) stime UNEM; (^) milioni veicoli; (°) comprende biofuels</a:t>
            </a:r>
          </a:p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Fonte: UNEM su dati MASE e ACI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B4AB2B-303D-F4BA-3388-FA35B1B93C59}"/>
              </a:ext>
            </a:extLst>
          </p:cNvPr>
          <p:cNvSpPr txBox="1"/>
          <p:nvPr/>
        </p:nvSpPr>
        <p:spPr>
          <a:xfrm>
            <a:off x="5391283" y="4138581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5082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B7AF678D-6DB4-7699-A1E5-E0F7417E8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F09E2D94-B9C1-88DD-CD77-E1C684E5C49D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EVOLUZIONE DEL PARCO AUTO ITALIANO E TASSO DI MOTORIZZAZIONE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5E82C7-69BB-598A-B8F9-ACADC296BCB2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D4C1A6BD-7D1F-264A-BD8A-2EC6B59A5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264674"/>
              </p:ext>
            </p:extLst>
          </p:nvPr>
        </p:nvGraphicFramePr>
        <p:xfrm>
          <a:off x="1778652" y="1132712"/>
          <a:ext cx="8634693" cy="459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F2A572-49BE-C937-E8E3-4930788798B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1891E7-30EF-72D9-8C96-FE2D51314E13}"/>
              </a:ext>
            </a:extLst>
          </p:cNvPr>
          <p:cNvSpPr txBox="1"/>
          <p:nvPr/>
        </p:nvSpPr>
        <p:spPr>
          <a:xfrm rot="16200000">
            <a:off x="964403" y="3135507"/>
            <a:ext cx="1195985" cy="276999"/>
          </a:xfrm>
          <a:prstGeom prst="rect">
            <a:avLst/>
          </a:prstGeom>
          <a:noFill/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numero auto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3776ED-0BEA-E737-0F9D-19C3E9824E28}"/>
              </a:ext>
            </a:extLst>
          </p:cNvPr>
          <p:cNvSpPr txBox="1"/>
          <p:nvPr/>
        </p:nvSpPr>
        <p:spPr>
          <a:xfrm rot="5400000">
            <a:off x="9376698" y="3135508"/>
            <a:ext cx="2505808" cy="276999"/>
          </a:xfrm>
          <a:prstGeom prst="rect">
            <a:avLst/>
          </a:prstGeom>
          <a:noFill/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numero auto per 100 abitanti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24D065-3F13-A9B8-0A2B-66F121E6E856}"/>
              </a:ext>
            </a:extLst>
          </p:cNvPr>
          <p:cNvSpPr txBox="1"/>
          <p:nvPr/>
        </p:nvSpPr>
        <p:spPr>
          <a:xfrm>
            <a:off x="5081426" y="5969878"/>
            <a:ext cx="20291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kern="1200" dirty="0">
                <a:solidFill>
                  <a:srgbClr val="0B3856"/>
                </a:solidFill>
                <a:latin typeface="Aptos Narrow" panose="020B0004020202020204" pitchFamily="34" charset="0"/>
              </a:rPr>
              <a:t>Fonte: UNEM su dati ACI e ISTAT</a:t>
            </a:r>
          </a:p>
        </p:txBody>
      </p:sp>
    </p:spTree>
    <p:extLst>
      <p:ext uri="{BB962C8B-B14F-4D97-AF65-F5344CB8AC3E}">
        <p14:creationId xmlns:p14="http://schemas.microsoft.com/office/powerpoint/2010/main" val="273346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7BE56FB8-DCBB-6160-5A43-4E5391ADB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90A8D559-3B8E-02DB-CB18-81C5A9457ED1}"/>
              </a:ext>
            </a:extLst>
          </p:cNvPr>
          <p:cNvSpPr txBox="1"/>
          <p:nvPr/>
        </p:nvSpPr>
        <p:spPr>
          <a:xfrm>
            <a:off x="0" y="0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cap="all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Le auto scelte dagli italiani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0AEBC0A-5EAC-BADF-2C18-5DEBDFD31213}"/>
              </a:ext>
            </a:extLst>
          </p:cNvPr>
          <p:cNvSpPr txBox="1"/>
          <p:nvPr/>
        </p:nvSpPr>
        <p:spPr>
          <a:xfrm>
            <a:off x="6909621" y="1232072"/>
            <a:ext cx="5008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Evoluzione mercato auto nuove e usate </a:t>
            </a:r>
            <a:r>
              <a:rPr lang="it-IT" sz="1400" b="1" i="1" dirty="0">
                <a:solidFill>
                  <a:srgbClr val="0B3856"/>
                </a:solidFill>
                <a:latin typeface="Aptos Narrow" panose="020B0004020202020204" pitchFamily="34" charset="0"/>
              </a:rPr>
              <a:t>(milioni di auto)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B243ADF-133D-3090-55F5-38702A966591}"/>
              </a:ext>
            </a:extLst>
          </p:cNvPr>
          <p:cNvSpPr txBox="1"/>
          <p:nvPr/>
        </p:nvSpPr>
        <p:spPr>
          <a:xfrm>
            <a:off x="1293856" y="1232072"/>
            <a:ext cx="3988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Composizione % nuove immatricolazioni auto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47D1BBE-0CEC-8EB2-C5A7-92997D406048}"/>
              </a:ext>
            </a:extLst>
          </p:cNvPr>
          <p:cNvSpPr txBox="1"/>
          <p:nvPr/>
        </p:nvSpPr>
        <p:spPr>
          <a:xfrm>
            <a:off x="4783285" y="5809732"/>
            <a:ext cx="3916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* stime; (°) comprende gpl, metano, elettriche</a:t>
            </a:r>
          </a:p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Fonte: UNEM su dati MASE e UNRAE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96783E-1AD1-3988-03EB-1F97DC60174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8EE37E-0725-6026-BD17-D1B1DEA7C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66" y="1792939"/>
            <a:ext cx="4937426" cy="34102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B2139C-800D-FD60-F501-55112BB94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0" y="1654781"/>
            <a:ext cx="6697836" cy="32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E785F72-06F0-DA7C-4779-33FC12D8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8EE53D76-825D-D992-0E94-2362015BBC0C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IMPORTAZIONI DI GREGGIO PER AREE DI PROVENIENZA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52F0FF-6ECC-75D6-5887-D31073307202}"/>
              </a:ext>
            </a:extLst>
          </p:cNvPr>
          <p:cNvSpPr txBox="1"/>
          <p:nvPr/>
        </p:nvSpPr>
        <p:spPr>
          <a:xfrm>
            <a:off x="5325597" y="5818972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*primi 10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mes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i 2024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NEM su dati MASE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F127F-45B9-5C38-5566-42A7B48920E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DD250F-4942-09EB-43AC-AF3A754D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58" y="246206"/>
            <a:ext cx="9071884" cy="57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37FBD1F7-9177-40FD-5083-C15A07AAA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0C967883-796C-8AC0-2D4B-62A60DF899C2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EVOLUZIONE GREGGI PER AREE DI PROVENIENZA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C897B7-3857-033F-F68B-4C7A8346AAF9}"/>
              </a:ext>
            </a:extLst>
          </p:cNvPr>
          <p:cNvSpPr txBox="1"/>
          <p:nvPr/>
        </p:nvSpPr>
        <p:spPr>
          <a:xfrm>
            <a:off x="5580586" y="5964295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NEM su dati MASE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6F56B85-BE31-FD52-1C63-A6053BC5C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211967"/>
              </p:ext>
            </p:extLst>
          </p:nvPr>
        </p:nvGraphicFramePr>
        <p:xfrm>
          <a:off x="2093861" y="429990"/>
          <a:ext cx="8894389" cy="46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A16CB1-FAA0-8F9D-40E6-542AD74C4D9B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2ADAF7-76BB-C679-999F-6B22346DF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99" y="5000204"/>
            <a:ext cx="7223351" cy="7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8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52B764F2-8A9F-6649-4472-40D5ADE5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BD05B0A9-942E-7B93-06CD-32E79E5CBFE3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FLUSSI IMPORT/EXPORT E LAVORAZIONI RAFFINERIE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70D01A-D3AA-7396-EE98-F3F74371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383" y="1035282"/>
            <a:ext cx="634039" cy="9327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07107C-C28E-7DAE-6D77-83DB83A2F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487" y="1035282"/>
            <a:ext cx="627942" cy="93276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4DF0F2A-BA86-7E10-CD2A-350505E92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105" y="816245"/>
            <a:ext cx="1286367" cy="140220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791C291-3DF0-0E4D-A331-9B64DE0F7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340" y="840886"/>
            <a:ext cx="1280271" cy="12924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C67EF9-32EA-3FA5-02DF-E67F95E66D04}"/>
              </a:ext>
            </a:extLst>
          </p:cNvPr>
          <p:cNvSpPr txBox="1"/>
          <p:nvPr/>
        </p:nvSpPr>
        <p:spPr>
          <a:xfrm>
            <a:off x="708587" y="5728607"/>
            <a:ext cx="1638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(*) stime</a:t>
            </a:r>
          </a:p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Fonte: UNEM su dati 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MASE</a:t>
            </a:r>
            <a:endParaRPr lang="it-IT" sz="1000" dirty="0">
              <a:solidFill>
                <a:srgbClr val="0B3856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1FA15-BAFC-AC41-C9FF-398CF2E1D78F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17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4E541E1-C4BE-BA1C-4B43-FD58F9C24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533" y="3595430"/>
            <a:ext cx="9491903" cy="16678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F343BA7-AD4E-959E-C051-F91D838A7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091" y="5292194"/>
            <a:ext cx="3712786" cy="9815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3AFA062-F7F8-2625-50B0-C21AF3A384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4621" y="2290462"/>
            <a:ext cx="4682757" cy="13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7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5BC99-3881-98B9-8ECA-F84E1BA49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50D76D0-E1C5-4EC7-3299-A3DCB5C38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748612"/>
              </p:ext>
            </p:extLst>
          </p:nvPr>
        </p:nvGraphicFramePr>
        <p:xfrm>
          <a:off x="940410" y="773714"/>
          <a:ext cx="10311179" cy="502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156;p27">
            <a:extLst>
              <a:ext uri="{FF2B5EF4-FFF2-40B4-BE49-F238E27FC236}">
                <a16:creationId xmlns:a16="http://schemas.microsoft.com/office/drawing/2014/main" id="{F55F74CD-F0A7-7486-27C7-8DE580A3F332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it-IT" sz="2000" b="1" dirty="0">
                <a:solidFill>
                  <a:srgbClr val="FFFFFF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EVOLUZIONE LAVORAZIONI E INVESTIMENTI IN RAFFINAZIONE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4A87F2E-141B-C481-E6EB-704D92FCAD8F}"/>
              </a:ext>
            </a:extLst>
          </p:cNvPr>
          <p:cNvSpPr/>
          <p:nvPr/>
        </p:nvSpPr>
        <p:spPr>
          <a:xfrm>
            <a:off x="10528059" y="736500"/>
            <a:ext cx="972793" cy="327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MTonn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0562057-C0A2-0F75-924A-B0D84D78E70D}"/>
              </a:ext>
            </a:extLst>
          </p:cNvPr>
          <p:cNvSpPr/>
          <p:nvPr/>
        </p:nvSpPr>
        <p:spPr>
          <a:xfrm>
            <a:off x="762736" y="736500"/>
            <a:ext cx="972793" cy="327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M.ni/euro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6BEC2A-D5E6-56D5-B81B-D271703A4672}"/>
              </a:ext>
            </a:extLst>
          </p:cNvPr>
          <p:cNvSpPr txBox="1"/>
          <p:nvPr/>
        </p:nvSpPr>
        <p:spPr>
          <a:xfrm>
            <a:off x="3216518" y="5718262"/>
            <a:ext cx="5758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algn="ctr">
              <a:defRPr/>
            </a:pPr>
            <a:r>
              <a:rPr lang="it-IT" sz="1000" dirty="0">
                <a:solidFill>
                  <a:srgbClr val="002060"/>
                </a:solidFill>
                <a:latin typeface="Aptos Narrow" panose="020B0004020202020204" pitchFamily="34" charset="0"/>
              </a:rPr>
              <a:t>(s) </a:t>
            </a:r>
            <a:r>
              <a:rPr lang="it-IT" sz="1000" dirty="0" err="1">
                <a:solidFill>
                  <a:srgbClr val="002060"/>
                </a:solidFill>
                <a:latin typeface="Aptos Narrow" panose="020B0004020202020204" pitchFamily="34" charset="0"/>
              </a:rPr>
              <a:t>stìme</a:t>
            </a:r>
            <a:r>
              <a:rPr lang="it-IT" sz="1000" dirty="0">
                <a:solidFill>
                  <a:srgbClr val="002060"/>
                </a:solidFill>
                <a:latin typeface="Aptos Narrow" panose="020B0004020202020204" pitchFamily="34" charset="0"/>
              </a:rPr>
              <a:t>; </a:t>
            </a:r>
            <a:r>
              <a:rPr lang="it-IT" sz="1000" kern="1200" dirty="0">
                <a:solidFill>
                  <a:srgbClr val="002060"/>
                </a:solidFill>
                <a:latin typeface="Aptos Narrow" panose="020B0004020202020204" pitchFamily="34" charset="0"/>
              </a:rPr>
              <a:t>(*) totale materia prima trattata, compresi</a:t>
            </a:r>
            <a:r>
              <a:rPr lang="it-IT" sz="1000" kern="1200" baseline="0" dirty="0">
                <a:solidFill>
                  <a:srgbClr val="002060"/>
                </a:solidFill>
                <a:latin typeface="Aptos Narrow" panose="020B0004020202020204" pitchFamily="34" charset="0"/>
              </a:rPr>
              <a:t> semilavorati, biofuel, additivi, ecc.</a:t>
            </a:r>
            <a:endParaRPr lang="it-IT" sz="10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UNEM</a:t>
            </a:r>
            <a:endParaRPr lang="it-IT" sz="1000" dirty="0">
              <a:solidFill>
                <a:srgbClr val="002060"/>
              </a:solidFill>
              <a:latin typeface="Aptos Narrow" panose="020B00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3C05F9-8B3C-A7D7-36E1-2549EB415AB4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18</a:t>
            </a:r>
          </a:p>
        </p:txBody>
      </p:sp>
    </p:spTree>
    <p:extLst>
      <p:ext uri="{BB962C8B-B14F-4D97-AF65-F5344CB8AC3E}">
        <p14:creationId xmlns:p14="http://schemas.microsoft.com/office/powerpoint/2010/main" val="2326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CCE4CCF7-3922-9AB7-2417-4A03E0A24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5D4D2054-9569-E98A-F19D-6BFFE602B9F2}"/>
              </a:ext>
            </a:extLst>
          </p:cNvPr>
          <p:cNvSpPr txBox="1"/>
          <p:nvPr/>
        </p:nvSpPr>
        <p:spPr>
          <a:xfrm>
            <a:off x="0" y="-4884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VENDITE RET</a:t>
            </a:r>
            <a:r>
              <a:rPr lang="it-IT" sz="2000" b="1" dirty="0">
                <a:solidFill>
                  <a:srgbClr val="FFFFFF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E CARBURANTI E NUMERO PUNTI VENDITA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AAD1349-3155-BF3C-56AF-4E638E5E6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54083"/>
              </p:ext>
            </p:extLst>
          </p:nvPr>
        </p:nvGraphicFramePr>
        <p:xfrm>
          <a:off x="1400279" y="788333"/>
          <a:ext cx="10061245" cy="453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1D064DC2-B2B8-5567-BC71-F61A447E3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029" y="5825492"/>
            <a:ext cx="1603387" cy="286537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54EDE2-3439-23B3-EEE1-2C8AF578561C}"/>
              </a:ext>
            </a:extLst>
          </p:cNvPr>
          <p:cNvSpPr/>
          <p:nvPr/>
        </p:nvSpPr>
        <p:spPr>
          <a:xfrm>
            <a:off x="2027470" y="5086889"/>
            <a:ext cx="8479959" cy="320273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Aptos Narrow" panose="020B00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560A50-E37D-E578-6F08-639898468E59}"/>
              </a:ext>
            </a:extLst>
          </p:cNvPr>
          <p:cNvSpPr txBox="1"/>
          <p:nvPr/>
        </p:nvSpPr>
        <p:spPr>
          <a:xfrm>
            <a:off x="2122721" y="50918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30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3B63AC-8C39-448A-D6D0-B7E70399442D}"/>
              </a:ext>
            </a:extLst>
          </p:cNvPr>
          <p:cNvSpPr txBox="1"/>
          <p:nvPr/>
        </p:nvSpPr>
        <p:spPr>
          <a:xfrm>
            <a:off x="3992940" y="50993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60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34322AB-A459-DE23-29D1-ED637CE0BF9C}"/>
              </a:ext>
            </a:extLst>
          </p:cNvPr>
          <p:cNvSpPr txBox="1"/>
          <p:nvPr/>
        </p:nvSpPr>
        <p:spPr>
          <a:xfrm>
            <a:off x="4939208" y="51064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70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4127B3-F951-528C-61C9-9EF54B719EED}"/>
              </a:ext>
            </a:extLst>
          </p:cNvPr>
          <p:cNvSpPr txBox="1"/>
          <p:nvPr/>
        </p:nvSpPr>
        <p:spPr>
          <a:xfrm>
            <a:off x="5875873" y="51035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93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085497-9A13-85E1-902A-1A07082C2E28}"/>
              </a:ext>
            </a:extLst>
          </p:cNvPr>
          <p:cNvSpPr txBox="1"/>
          <p:nvPr/>
        </p:nvSpPr>
        <p:spPr>
          <a:xfrm>
            <a:off x="6767624" y="510976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115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C4B048-C363-994B-92FB-BB54EB80C180}"/>
              </a:ext>
            </a:extLst>
          </p:cNvPr>
          <p:cNvSpPr txBox="1"/>
          <p:nvPr/>
        </p:nvSpPr>
        <p:spPr>
          <a:xfrm>
            <a:off x="7695474" y="5112941"/>
            <a:ext cx="458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210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53B43A7-259F-C3BE-BD79-BE654C37967D}"/>
              </a:ext>
            </a:extLst>
          </p:cNvPr>
          <p:cNvSpPr txBox="1"/>
          <p:nvPr/>
        </p:nvSpPr>
        <p:spPr>
          <a:xfrm>
            <a:off x="8628945" y="51093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256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EA4C1F9-3602-7EB4-BB18-FE59BFC40760}"/>
              </a:ext>
            </a:extLst>
          </p:cNvPr>
          <p:cNvSpPr txBox="1"/>
          <p:nvPr/>
        </p:nvSpPr>
        <p:spPr>
          <a:xfrm>
            <a:off x="10049336" y="510821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310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2056EB58-76FC-7258-6114-644916C1D84F}"/>
              </a:ext>
            </a:extLst>
          </p:cNvPr>
          <p:cNvSpPr/>
          <p:nvPr/>
        </p:nvSpPr>
        <p:spPr>
          <a:xfrm>
            <a:off x="584920" y="5086889"/>
            <a:ext cx="1340373" cy="327371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Aptos Narrow" panose="020B0004020202020204" pitchFamily="34" charset="0"/>
              </a:rPr>
              <a:t>Marchi sulla rete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B17C69-FDCD-0C11-4C61-A14A91BAE1DC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19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BC9C47B-5767-4086-B36B-714CC2738868}"/>
              </a:ext>
            </a:extLst>
          </p:cNvPr>
          <p:cNvSpPr/>
          <p:nvPr/>
        </p:nvSpPr>
        <p:spPr>
          <a:xfrm>
            <a:off x="10121612" y="788333"/>
            <a:ext cx="1340373" cy="327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N. punti vendita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4A6B38D-C073-9D8B-5CD3-EC528FE62E38}"/>
              </a:ext>
            </a:extLst>
          </p:cNvPr>
          <p:cNvSpPr/>
          <p:nvPr/>
        </p:nvSpPr>
        <p:spPr>
          <a:xfrm>
            <a:off x="1269759" y="792150"/>
            <a:ext cx="972793" cy="327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KTonn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FEB880F-E856-6E57-BC85-26AF6819E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790" y="5604563"/>
            <a:ext cx="6456224" cy="3231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22210A-CD9E-6933-A562-DA82E5AC42E9}"/>
              </a:ext>
            </a:extLst>
          </p:cNvPr>
          <p:cNvSpPr txBox="1"/>
          <p:nvPr/>
        </p:nvSpPr>
        <p:spPr>
          <a:xfrm>
            <a:off x="8605181" y="5967995"/>
            <a:ext cx="1978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UNEM</a:t>
            </a:r>
            <a:r>
              <a:rPr lang="it-IT" sz="1000" dirty="0">
                <a:solidFill>
                  <a:srgbClr val="002060"/>
                </a:solidFill>
                <a:latin typeface="Aptos Narrow" panose="020B0004020202020204" pitchFamily="34" charset="0"/>
              </a:rPr>
              <a:t> su dati 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MASE</a:t>
            </a:r>
            <a:r>
              <a:rPr lang="it-IT" sz="1000" dirty="0">
                <a:solidFill>
                  <a:srgbClr val="002060"/>
                </a:solidFill>
                <a:latin typeface="Aptos Narrow" panose="020B0004020202020204" pitchFamily="34" charset="0"/>
              </a:rPr>
              <a:t> e MIMIT </a:t>
            </a:r>
          </a:p>
        </p:txBody>
      </p:sp>
      <p:sp>
        <p:nvSpPr>
          <p:cNvPr id="4" name="Parentesi quadra aperta 3">
            <a:extLst>
              <a:ext uri="{FF2B5EF4-FFF2-40B4-BE49-F238E27FC236}">
                <a16:creationId xmlns:a16="http://schemas.microsoft.com/office/drawing/2014/main" id="{F0913465-09ED-0549-99AC-0DA9F579D754}"/>
              </a:ext>
            </a:extLst>
          </p:cNvPr>
          <p:cNvSpPr/>
          <p:nvPr/>
        </p:nvSpPr>
        <p:spPr>
          <a:xfrm rot="16200000">
            <a:off x="4317522" y="5196979"/>
            <a:ext cx="141989" cy="1603385"/>
          </a:xfrm>
          <a:prstGeom prst="leftBracket">
            <a:avLst/>
          </a:prstGeom>
          <a:ln w="12700">
            <a:solidFill>
              <a:srgbClr val="0B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87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E13F05BD-F2D8-946E-F3A4-0E8EC6CE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33960FB7-E01E-F2FC-7407-D35DB0E0BD89}"/>
              </a:ext>
            </a:extLst>
          </p:cNvPr>
          <p:cNvSpPr txBox="1"/>
          <p:nvPr/>
        </p:nvSpPr>
        <p:spPr>
          <a:xfrm>
            <a:off x="0" y="0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PREZZI DEI CARBURANTI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317651-3AA4-0E25-BD1A-E8B699BF24CB}"/>
              </a:ext>
            </a:extLst>
          </p:cNvPr>
          <p:cNvSpPr txBox="1"/>
          <p:nvPr/>
        </p:nvSpPr>
        <p:spPr>
          <a:xfrm>
            <a:off x="1435444" y="73424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Calibri"/>
                <a:cs typeface="Calibri"/>
              </a:defRPr>
            </a:pPr>
            <a:r>
              <a:rPr lang="it-IT" dirty="0"/>
              <a:t>Andamenti settimanali prezzi alla pompa e delta prezzo prodotti 2022-2024 (€/litro)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1B6140-7C68-93A4-55EF-8334B011960D}"/>
              </a:ext>
            </a:extLst>
          </p:cNvPr>
          <p:cNvSpPr txBox="1"/>
          <p:nvPr/>
        </p:nvSpPr>
        <p:spPr>
          <a:xfrm>
            <a:off x="5277050" y="6000646"/>
            <a:ext cx="16378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Fonte: UNEM su dati 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MASE</a:t>
            </a:r>
            <a:endParaRPr lang="it-IT" sz="1000" dirty="0">
              <a:solidFill>
                <a:srgbClr val="0B3856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012EB2-DDB4-6F3A-F357-CDFCC141FDAA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CC47BE2-513D-703E-8462-B80EB3C61A1F}"/>
              </a:ext>
            </a:extLst>
          </p:cNvPr>
          <p:cNvSpPr txBox="1"/>
          <p:nvPr/>
        </p:nvSpPr>
        <p:spPr>
          <a:xfrm rot="5400000">
            <a:off x="11383617" y="1991005"/>
            <a:ext cx="59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€/litro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B2CCBD0-3BAB-9D0E-C916-5A33FF97F1A1}"/>
              </a:ext>
            </a:extLst>
          </p:cNvPr>
          <p:cNvSpPr txBox="1"/>
          <p:nvPr/>
        </p:nvSpPr>
        <p:spPr>
          <a:xfrm rot="5400000">
            <a:off x="11383617" y="4736302"/>
            <a:ext cx="59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€/litro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E5FB19B-39A6-2C6F-1828-1A73BAD3F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0" y="1426145"/>
            <a:ext cx="8477627" cy="39325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DCCCDBE-1DA7-451E-A4C0-1CE853CB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827" y="745234"/>
            <a:ext cx="3277669" cy="26854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F92FCD7-67E4-CC8D-CA55-614CA88C7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827" y="3415177"/>
            <a:ext cx="3363567" cy="27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4A533BD-D63D-9E88-0370-7A1CD0E7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ECFDC6B1-2654-BDCE-D158-2129B4D99490}"/>
              </a:ext>
            </a:extLst>
          </p:cNvPr>
          <p:cNvSpPr txBox="1"/>
          <p:nvPr/>
        </p:nvSpPr>
        <p:spPr>
          <a:xfrm>
            <a:off x="0" y="4135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PREZZI DEI CARBURANTI E CONFRONTO CON L’EUROPA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0A5E56-58E6-6CB8-E171-F847CC5D331E}"/>
              </a:ext>
            </a:extLst>
          </p:cNvPr>
          <p:cNvSpPr txBox="1"/>
          <p:nvPr/>
        </p:nvSpPr>
        <p:spPr>
          <a:xfrm>
            <a:off x="7645169" y="1333024"/>
            <a:ext cx="3774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Calibri"/>
                <a:cs typeface="Calibri"/>
              </a:defRPr>
            </a:pPr>
            <a:r>
              <a:rPr lang="it-IT" dirty="0"/>
              <a:t>Stacco medio ponderato annuo (</a:t>
            </a:r>
            <a:r>
              <a:rPr lang="it-IT" dirty="0" err="1"/>
              <a:t>benzina+gasolio</a:t>
            </a:r>
            <a:r>
              <a:rPr lang="it-IT" dirty="0"/>
              <a:t>) (€/litro)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6E84000-22C6-D5D2-4C59-A7DA5208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686" y="1009341"/>
            <a:ext cx="3613398" cy="22462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47500E7-F4AE-A108-936E-C61EECFEB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86" y="1312574"/>
            <a:ext cx="3026946" cy="164164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5820B7E-0F58-6CCF-D937-748646B73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686" y="3520106"/>
            <a:ext cx="3613398" cy="22462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B9B1344-9C73-E928-5C96-CD83CABFB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86" y="3770242"/>
            <a:ext cx="3026946" cy="164164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CC4FD4-0084-3A87-0962-BFAEA1442080}"/>
              </a:ext>
            </a:extLst>
          </p:cNvPr>
          <p:cNvSpPr txBox="1"/>
          <p:nvPr/>
        </p:nvSpPr>
        <p:spPr>
          <a:xfrm>
            <a:off x="4876633" y="6030871"/>
            <a:ext cx="24387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Fonte: UNEM su dati Commissione europea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CCE5B7-219A-088E-964C-97431AE2B088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EE5AB-7D26-325C-BC58-922C1F873345}"/>
              </a:ext>
            </a:extLst>
          </p:cNvPr>
          <p:cNvSpPr txBox="1"/>
          <p:nvPr/>
        </p:nvSpPr>
        <p:spPr>
          <a:xfrm flipH="1">
            <a:off x="4961981" y="850186"/>
            <a:ext cx="1106807" cy="307777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Media 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87ED44-B698-5759-652A-07A9E383D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8238" y="1746069"/>
            <a:ext cx="3868515" cy="35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13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1238D7B6-333F-D701-BAEB-3705D6887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BEAFE6C3-155D-0D9D-5F4E-16C9DBE78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926796"/>
              </p:ext>
            </p:extLst>
          </p:nvPr>
        </p:nvGraphicFramePr>
        <p:xfrm>
          <a:off x="252687" y="3835233"/>
          <a:ext cx="9053242" cy="228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23D2FE19-B712-92F8-B44F-93F999F7B8AB}"/>
              </a:ext>
            </a:extLst>
          </p:cNvPr>
          <p:cNvSpPr txBox="1"/>
          <p:nvPr/>
        </p:nvSpPr>
        <p:spPr>
          <a:xfrm>
            <a:off x="0" y="-3468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FATTURA ENERGETICA E </a:t>
            </a:r>
            <a:r>
              <a:rPr lang="it-IT" sz="2000" b="1" dirty="0">
                <a:solidFill>
                  <a:srgbClr val="FFFFFF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PETROLIFERA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1B4E58-EE99-BEFB-2777-317D29DE5C4A}"/>
              </a:ext>
            </a:extLst>
          </p:cNvPr>
          <p:cNvSpPr txBox="1"/>
          <p:nvPr/>
        </p:nvSpPr>
        <p:spPr>
          <a:xfrm>
            <a:off x="5118809" y="5817581"/>
            <a:ext cx="1954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*stime UNEM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UNEM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 su dati ISTAT e MASE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186472-9F37-17FB-ED90-D9FA9B5CD512}"/>
              </a:ext>
            </a:extLst>
          </p:cNvPr>
          <p:cNvSpPr txBox="1"/>
          <p:nvPr/>
        </p:nvSpPr>
        <p:spPr>
          <a:xfrm>
            <a:off x="10112897" y="2524077"/>
            <a:ext cx="13013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VS 2023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Aptos Narrow" panose="020B0004020202020204" pitchFamily="34" charset="0"/>
              </a:rPr>
              <a:t>-18,6 </a:t>
            </a:r>
            <a:r>
              <a:rPr lang="it-IT" sz="1400" b="1" dirty="0" err="1">
                <a:solidFill>
                  <a:srgbClr val="FF0000"/>
                </a:solidFill>
                <a:latin typeface="Aptos Narrow" panose="020B0004020202020204" pitchFamily="34" charset="0"/>
              </a:rPr>
              <a:t>m.di</a:t>
            </a:r>
            <a:r>
              <a:rPr lang="it-IT" sz="1400" b="1" dirty="0">
                <a:solidFill>
                  <a:srgbClr val="FF0000"/>
                </a:solidFill>
                <a:latin typeface="Aptos Narrow" panose="020B0004020202020204" pitchFamily="34" charset="0"/>
              </a:rPr>
              <a:t>/€</a:t>
            </a:r>
          </a:p>
          <a:p>
            <a:pPr algn="ctr"/>
            <a:r>
              <a:rPr lang="it-IT" sz="14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-28%</a:t>
            </a:r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A337657F-75D2-7109-2B07-3A00C43B9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19094"/>
              </p:ext>
            </p:extLst>
          </p:nvPr>
        </p:nvGraphicFramePr>
        <p:xfrm>
          <a:off x="385839" y="860198"/>
          <a:ext cx="9053242" cy="269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7E92DD23-D6CD-F501-EE08-06E277F05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310468"/>
              </p:ext>
            </p:extLst>
          </p:nvPr>
        </p:nvGraphicFramePr>
        <p:xfrm>
          <a:off x="6957862" y="1451709"/>
          <a:ext cx="3508353" cy="192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A8B8ECB-D4D2-C90E-376F-7A2165FBCD7D}"/>
              </a:ext>
            </a:extLst>
          </p:cNvPr>
          <p:cNvCxnSpPr>
            <a:cxnSpLocks/>
          </p:cNvCxnSpPr>
          <p:nvPr/>
        </p:nvCxnSpPr>
        <p:spPr>
          <a:xfrm>
            <a:off x="10197101" y="3499879"/>
            <a:ext cx="1218716" cy="0"/>
          </a:xfrm>
          <a:prstGeom prst="lin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57DF4FF-D29B-7013-CB8C-A9DE40509F9B}"/>
              </a:ext>
            </a:extLst>
          </p:cNvPr>
          <p:cNvSpPr txBox="1"/>
          <p:nvPr/>
        </p:nvSpPr>
        <p:spPr>
          <a:xfrm>
            <a:off x="8790778" y="2055809"/>
            <a:ext cx="461986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48,5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D08744-4F5B-0137-FD91-870449E0111C}"/>
              </a:ext>
            </a:extLst>
          </p:cNvPr>
          <p:cNvSpPr txBox="1"/>
          <p:nvPr/>
        </p:nvSpPr>
        <p:spPr>
          <a:xfrm>
            <a:off x="8214855" y="1849255"/>
            <a:ext cx="461986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67,1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4F85302-8B8E-69E5-7151-752BA5E9E085}"/>
              </a:ext>
            </a:extLst>
          </p:cNvPr>
          <p:cNvSpPr txBox="1"/>
          <p:nvPr/>
        </p:nvSpPr>
        <p:spPr>
          <a:xfrm>
            <a:off x="7622974" y="1109863"/>
            <a:ext cx="521563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114,4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8C909CC-8BA2-E685-7AC9-1E7FDB95C59D}"/>
              </a:ext>
            </a:extLst>
          </p:cNvPr>
          <p:cNvSpPr txBox="1"/>
          <p:nvPr/>
        </p:nvSpPr>
        <p:spPr>
          <a:xfrm>
            <a:off x="10112897" y="4554060"/>
            <a:ext cx="13013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VS 2023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Aptos Narrow" panose="020B0004020202020204" pitchFamily="34" charset="0"/>
              </a:rPr>
              <a:t>-7,6 </a:t>
            </a:r>
            <a:r>
              <a:rPr lang="it-IT" sz="1400" b="1" dirty="0" err="1">
                <a:solidFill>
                  <a:srgbClr val="FF0000"/>
                </a:solidFill>
                <a:latin typeface="Aptos Narrow" panose="020B0004020202020204" pitchFamily="34" charset="0"/>
              </a:rPr>
              <a:t>m.di</a:t>
            </a:r>
            <a:r>
              <a:rPr lang="it-IT" sz="1400" b="1" dirty="0">
                <a:solidFill>
                  <a:srgbClr val="FF0000"/>
                </a:solidFill>
                <a:latin typeface="Aptos Narrow" panose="020B0004020202020204" pitchFamily="34" charset="0"/>
              </a:rPr>
              <a:t>/€</a:t>
            </a:r>
          </a:p>
          <a:p>
            <a:pPr algn="ctr"/>
            <a:r>
              <a:rPr lang="it-IT" sz="14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-26%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9C890284-237B-31AA-0131-CC04DC8C07F6}"/>
              </a:ext>
            </a:extLst>
          </p:cNvPr>
          <p:cNvCxnSpPr>
            <a:cxnSpLocks/>
          </p:cNvCxnSpPr>
          <p:nvPr/>
        </p:nvCxnSpPr>
        <p:spPr>
          <a:xfrm>
            <a:off x="10197101" y="5529862"/>
            <a:ext cx="1218716" cy="0"/>
          </a:xfrm>
          <a:prstGeom prst="lin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35" name="Fumetto: rettangolo con angoli arrotondati 34">
            <a:extLst>
              <a:ext uri="{FF2B5EF4-FFF2-40B4-BE49-F238E27FC236}">
                <a16:creationId xmlns:a16="http://schemas.microsoft.com/office/drawing/2014/main" id="{E15BA806-DEA5-53E2-16F4-38C5F564F6E7}"/>
              </a:ext>
            </a:extLst>
          </p:cNvPr>
          <p:cNvSpPr/>
          <p:nvPr/>
        </p:nvSpPr>
        <p:spPr>
          <a:xfrm>
            <a:off x="9759146" y="666551"/>
            <a:ext cx="2176379" cy="1601969"/>
          </a:xfrm>
          <a:prstGeom prst="wedgeRoundRectCallout">
            <a:avLst>
              <a:gd name="adj1" fmla="val -65779"/>
              <a:gd name="adj2" fmla="val 73783"/>
              <a:gd name="adj3" fmla="val 16667"/>
            </a:avLst>
          </a:prstGeom>
          <a:noFill/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5C679FD-737D-CB0A-96F3-7AB0ED09D940}"/>
              </a:ext>
            </a:extLst>
          </p:cNvPr>
          <p:cNvSpPr txBox="1"/>
          <p:nvPr/>
        </p:nvSpPr>
        <p:spPr>
          <a:xfrm rot="16200000">
            <a:off x="-612169" y="2032726"/>
            <a:ext cx="1485584" cy="307777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energetica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DE2C000-78C9-00FF-0ACD-AB791D1F9B56}"/>
              </a:ext>
            </a:extLst>
          </p:cNvPr>
          <p:cNvSpPr txBox="1"/>
          <p:nvPr/>
        </p:nvSpPr>
        <p:spPr>
          <a:xfrm rot="16200000">
            <a:off x="-588902" y="4560375"/>
            <a:ext cx="1485584" cy="307777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petrolifera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4BC661C-79FA-D766-4425-506EB5EE05A6}"/>
              </a:ext>
            </a:extLst>
          </p:cNvPr>
          <p:cNvSpPr txBox="1"/>
          <p:nvPr/>
        </p:nvSpPr>
        <p:spPr>
          <a:xfrm>
            <a:off x="8755512" y="4422900"/>
            <a:ext cx="461986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21,2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46BE59C-D435-0E04-A8D3-108DC448E4A7}"/>
              </a:ext>
            </a:extLst>
          </p:cNvPr>
          <p:cNvSpPr txBox="1"/>
          <p:nvPr/>
        </p:nvSpPr>
        <p:spPr>
          <a:xfrm>
            <a:off x="8184549" y="4132073"/>
            <a:ext cx="461986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28,8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410F040-C534-7B18-00C6-12D12E3B85FD}"/>
              </a:ext>
            </a:extLst>
          </p:cNvPr>
          <p:cNvSpPr txBox="1"/>
          <p:nvPr/>
        </p:nvSpPr>
        <p:spPr>
          <a:xfrm>
            <a:off x="7586618" y="4047504"/>
            <a:ext cx="521563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32,5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117756-A505-64F3-9856-72915171E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7408" y="799434"/>
            <a:ext cx="1755800" cy="132904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8B58F9-D23B-E105-048B-211F0BE50EC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3C728B-7A20-F7AB-05ED-BEA34DD7972E}"/>
              </a:ext>
            </a:extLst>
          </p:cNvPr>
          <p:cNvSpPr txBox="1"/>
          <p:nvPr/>
        </p:nvSpPr>
        <p:spPr>
          <a:xfrm>
            <a:off x="284512" y="578404"/>
            <a:ext cx="59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m.di</a:t>
            </a:r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/€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323E58-D46A-D7E3-5D02-953003FDA7EB}"/>
              </a:ext>
            </a:extLst>
          </p:cNvPr>
          <p:cNvSpPr txBox="1"/>
          <p:nvPr/>
        </p:nvSpPr>
        <p:spPr>
          <a:xfrm>
            <a:off x="252687" y="3592482"/>
            <a:ext cx="59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m.di</a:t>
            </a:r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/€</a:t>
            </a:r>
          </a:p>
        </p:txBody>
      </p:sp>
    </p:spTree>
    <p:extLst>
      <p:ext uri="{BB962C8B-B14F-4D97-AF65-F5344CB8AC3E}">
        <p14:creationId xmlns:p14="http://schemas.microsoft.com/office/powerpoint/2010/main" val="209842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F6CB3BC-537A-A672-A494-7C735F7B3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169E3BC-5FCF-C0BC-DD98-B27B8FD55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773" y="535717"/>
            <a:ext cx="8146915" cy="4605026"/>
          </a:xfrm>
          <a:prstGeom prst="rect">
            <a:avLst/>
          </a:prstGeom>
        </p:spPr>
      </p:pic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446B6ADC-9A39-77A8-7502-6E5A6471F27C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GETTITO FISCALE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B7217E-E5BF-D7CF-F73F-0B0EE9B48806}"/>
              </a:ext>
            </a:extLst>
          </p:cNvPr>
          <p:cNvSpPr txBox="1"/>
          <p:nvPr/>
        </p:nvSpPr>
        <p:spPr>
          <a:xfrm>
            <a:off x="5001069" y="5969759"/>
            <a:ext cx="2930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NEM su dati MASE e MEF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96FC5E-DE82-F4AC-5431-5CF422EC819A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0FC1FE-1457-4903-95B1-6330F4E6E79B}"/>
              </a:ext>
            </a:extLst>
          </p:cNvPr>
          <p:cNvSpPr txBox="1"/>
          <p:nvPr/>
        </p:nvSpPr>
        <p:spPr>
          <a:xfrm rot="16200000">
            <a:off x="1383129" y="2253704"/>
            <a:ext cx="1381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miliardi di euro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34E1D36-FC26-0A69-DD6E-DED009FBE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580" y="4847802"/>
            <a:ext cx="8070715" cy="9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B4A8BAC-487E-C0F3-7D83-621BC4C7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extLst>
              <a:ext uri="{FF2B5EF4-FFF2-40B4-BE49-F238E27FC236}">
                <a16:creationId xmlns:a16="http://schemas.microsoft.com/office/drawing/2014/main" id="{2C61C16C-EDDD-A207-6C7C-E7A60749E5B7}"/>
              </a:ext>
            </a:extLst>
          </p:cNvPr>
          <p:cNvSpPr txBox="1"/>
          <p:nvPr/>
        </p:nvSpPr>
        <p:spPr>
          <a:xfrm>
            <a:off x="5335705" y="5738489"/>
            <a:ext cx="15205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</a:t>
            </a: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043F029B-546E-1DA0-B4DD-A3C7E3B9FFA0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DOMANDA PETROLIFERA MONDIALE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1A7FBD-6A21-1658-5D14-C588348F0678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B1D236-4310-3CA2-D8CF-44D32B323B5F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61FD422-FE29-FF89-BA09-6A8ED31A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705" y="1711651"/>
            <a:ext cx="6597223" cy="30439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16D36A-5381-85E7-EB8F-9BECDAC5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05" y="1672761"/>
            <a:ext cx="4921100" cy="30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30C8E63D-F707-BABA-BAB0-1FA4AB436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extLst>
              <a:ext uri="{FF2B5EF4-FFF2-40B4-BE49-F238E27FC236}">
                <a16:creationId xmlns:a16="http://schemas.microsoft.com/office/drawing/2014/main" id="{0BD639C3-C8DF-7A12-8F0B-FC123D4C8CAC}"/>
              </a:ext>
            </a:extLst>
          </p:cNvPr>
          <p:cNvSpPr txBox="1"/>
          <p:nvPr/>
        </p:nvSpPr>
        <p:spPr>
          <a:xfrm>
            <a:off x="5335706" y="5802437"/>
            <a:ext cx="15205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</a:t>
            </a: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0076214B-8271-C59E-5FA8-066D240DFC53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OFFERTA PETROLIFERA MONDIALE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970826-AAA7-927C-4B45-7C4F2A188776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7BC090-A048-55F6-A3D1-67791577237B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00181A-4DF3-2FBE-A493-B88D6B39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09" y="1963036"/>
            <a:ext cx="5211306" cy="23687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BA382B-A03F-FA54-A21F-F75B42218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706" y="1963036"/>
            <a:ext cx="6695232" cy="28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1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947F031-EC60-C208-DF9D-1753664D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AD80C83E-83D6-BFC6-E914-827644A7CD3A}"/>
              </a:ext>
            </a:extLst>
          </p:cNvPr>
          <p:cNvSpPr txBox="1"/>
          <p:nvPr/>
        </p:nvSpPr>
        <p:spPr>
          <a:xfrm>
            <a:off x="0" y="-4173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cap="all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dinamica DOMANDA-OFFERTA-SCORTE</a:t>
            </a:r>
            <a:endParaRPr kumimoji="0" lang="it-IT" sz="2000" b="1" i="0" u="none" strike="noStrike" kern="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28376-C196-064E-322D-C934257FC4CA}"/>
              </a:ext>
            </a:extLst>
          </p:cNvPr>
          <p:cNvSpPr txBox="1"/>
          <p:nvPr/>
        </p:nvSpPr>
        <p:spPr>
          <a:xfrm>
            <a:off x="10978633" y="5122840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D0CFDCE-7832-24FF-751B-EDF0E6780F0B}"/>
              </a:ext>
            </a:extLst>
          </p:cNvPr>
          <p:cNvSpPr/>
          <p:nvPr/>
        </p:nvSpPr>
        <p:spPr>
          <a:xfrm>
            <a:off x="8521440" y="1677237"/>
            <a:ext cx="1729212" cy="492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Aptos Narrow" panose="020B0004020202020204" pitchFamily="34" charset="0"/>
              </a:rPr>
              <a:t>Domanda: 102,8 (+0,9)</a:t>
            </a:r>
          </a:p>
          <a:p>
            <a:pPr algn="ctr"/>
            <a:r>
              <a:rPr lang="it-IT" sz="1200" b="1" dirty="0">
                <a:solidFill>
                  <a:srgbClr val="00B050"/>
                </a:solidFill>
                <a:latin typeface="Aptos Narrow" panose="020B0004020202020204" pitchFamily="34" charset="0"/>
              </a:rPr>
              <a:t>Offerta: 102,9 (+0,6)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991B41A-2B73-1020-D28B-663FE7D9D0C1}"/>
              </a:ext>
            </a:extLst>
          </p:cNvPr>
          <p:cNvSpPr/>
          <p:nvPr/>
        </p:nvSpPr>
        <p:spPr>
          <a:xfrm>
            <a:off x="3748521" y="1677237"/>
            <a:ext cx="1729212" cy="492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Aptos Narrow" panose="020B0004020202020204" pitchFamily="34" charset="0"/>
              </a:rPr>
              <a:t>Domanda: 99,9 (+2,5)</a:t>
            </a:r>
          </a:p>
          <a:p>
            <a:pPr algn="ctr"/>
            <a:r>
              <a:rPr lang="it-IT" sz="1200" b="1" dirty="0">
                <a:solidFill>
                  <a:srgbClr val="00B050"/>
                </a:solidFill>
                <a:latin typeface="Aptos Narrow" panose="020B0004020202020204" pitchFamily="34" charset="0"/>
              </a:rPr>
              <a:t>Offerta: 100,2 (+4,6)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E693FBF-1D8B-A4ED-228A-629B579AFB16}"/>
              </a:ext>
            </a:extLst>
          </p:cNvPr>
          <p:cNvSpPr/>
          <p:nvPr/>
        </p:nvSpPr>
        <p:spPr>
          <a:xfrm>
            <a:off x="6190297" y="1677237"/>
            <a:ext cx="1729212" cy="492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Aptos Narrow" panose="020B0004020202020204" pitchFamily="34" charset="0"/>
              </a:rPr>
              <a:t>Domanda: 101,9 (+2,0)</a:t>
            </a:r>
          </a:p>
          <a:p>
            <a:pPr algn="ctr"/>
            <a:r>
              <a:rPr lang="it-IT" sz="1200" b="1" dirty="0">
                <a:solidFill>
                  <a:srgbClr val="00B050"/>
                </a:solidFill>
                <a:latin typeface="Aptos Narrow" panose="020B0004020202020204" pitchFamily="34" charset="0"/>
              </a:rPr>
              <a:t>Offerta: 102,3 (+2,1)</a:t>
            </a:r>
          </a:p>
        </p:txBody>
      </p:sp>
      <p:sp>
        <p:nvSpPr>
          <p:cNvPr id="17" name="CasellaDiTesto 1">
            <a:extLst>
              <a:ext uri="{FF2B5EF4-FFF2-40B4-BE49-F238E27FC236}">
                <a16:creationId xmlns:a16="http://schemas.microsoft.com/office/drawing/2014/main" id="{FC3E80A4-1B60-8620-0C02-042A4B551FCD}"/>
              </a:ext>
            </a:extLst>
          </p:cNvPr>
          <p:cNvSpPr txBox="1"/>
          <p:nvPr/>
        </p:nvSpPr>
        <p:spPr>
          <a:xfrm>
            <a:off x="10499215" y="1973960"/>
            <a:ext cx="804887" cy="201675"/>
          </a:xfrm>
          <a:prstGeom prst="rect">
            <a:avLst/>
          </a:prstGeom>
          <a:noFill/>
          <a:ln>
            <a:solidFill>
              <a:srgbClr val="0B3856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Scorte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23F2EBC-906C-4C07-5FE8-50180F72402A}"/>
              </a:ext>
            </a:extLst>
          </p:cNvPr>
          <p:cNvCxnSpPr>
            <a:cxnSpLocks/>
          </p:cNvCxnSpPr>
          <p:nvPr/>
        </p:nvCxnSpPr>
        <p:spPr>
          <a:xfrm>
            <a:off x="4169582" y="6002090"/>
            <a:ext cx="578012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349148F-A705-D1D6-9F84-E75C9A33D448}"/>
              </a:ext>
            </a:extLst>
          </p:cNvPr>
          <p:cNvSpPr txBox="1"/>
          <p:nvPr/>
        </p:nvSpPr>
        <p:spPr>
          <a:xfrm>
            <a:off x="4782962" y="5858425"/>
            <a:ext cx="78579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domanda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3062758-87D1-9298-AD76-011C6D57332D}"/>
              </a:ext>
            </a:extLst>
          </p:cNvPr>
          <p:cNvCxnSpPr>
            <a:cxnSpLocks/>
          </p:cNvCxnSpPr>
          <p:nvPr/>
        </p:nvCxnSpPr>
        <p:spPr>
          <a:xfrm>
            <a:off x="5612952" y="5982916"/>
            <a:ext cx="578012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D3AD6F-5300-BC3D-3E2C-0FC5519BA5D0}"/>
              </a:ext>
            </a:extLst>
          </p:cNvPr>
          <p:cNvSpPr txBox="1"/>
          <p:nvPr/>
        </p:nvSpPr>
        <p:spPr>
          <a:xfrm>
            <a:off x="6226332" y="5839251"/>
            <a:ext cx="6133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offerta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44C4673-E236-974C-47FC-8278A0B83AB4}"/>
              </a:ext>
            </a:extLst>
          </p:cNvPr>
          <p:cNvCxnSpPr>
            <a:cxnSpLocks/>
          </p:cNvCxnSpPr>
          <p:nvPr/>
        </p:nvCxnSpPr>
        <p:spPr>
          <a:xfrm>
            <a:off x="6848541" y="5990569"/>
            <a:ext cx="578012" cy="0"/>
          </a:xfrm>
          <a:prstGeom prst="line">
            <a:avLst/>
          </a:prstGeom>
          <a:ln w="444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9B35846-B69D-0C12-1749-98E2C79AA370}"/>
              </a:ext>
            </a:extLst>
          </p:cNvPr>
          <p:cNvSpPr txBox="1"/>
          <p:nvPr/>
        </p:nvSpPr>
        <p:spPr>
          <a:xfrm>
            <a:off x="7461921" y="5846904"/>
            <a:ext cx="59125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scorte</a:t>
            </a:r>
          </a:p>
        </p:txBody>
      </p:sp>
      <p:sp>
        <p:nvSpPr>
          <p:cNvPr id="26" name="Google Shape;155;p27">
            <a:extLst>
              <a:ext uri="{FF2B5EF4-FFF2-40B4-BE49-F238E27FC236}">
                <a16:creationId xmlns:a16="http://schemas.microsoft.com/office/drawing/2014/main" id="{6F8AC420-B6D2-1924-4350-CFC26B1BA8F9}"/>
              </a:ext>
            </a:extLst>
          </p:cNvPr>
          <p:cNvSpPr txBox="1"/>
          <p:nvPr/>
        </p:nvSpPr>
        <p:spPr>
          <a:xfrm>
            <a:off x="9592057" y="5877722"/>
            <a:ext cx="15205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</a:t>
            </a: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41592F-E63F-25F6-AA20-EF99A3B509CE}"/>
              </a:ext>
            </a:extLst>
          </p:cNvPr>
          <p:cNvSpPr txBox="1"/>
          <p:nvPr/>
        </p:nvSpPr>
        <p:spPr>
          <a:xfrm>
            <a:off x="3846427" y="638460"/>
            <a:ext cx="46890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baseline="0" dirty="0">
                <a:solidFill>
                  <a:srgbClr val="0B3856"/>
                </a:solidFill>
                <a:latin typeface="Aptos Narrow" panose="020B0004020202020204" pitchFamily="34" charset="0"/>
              </a:rPr>
              <a:t>(</a:t>
            </a:r>
            <a:r>
              <a:rPr lang="en-US" sz="1200" b="1" baseline="0" dirty="0" err="1">
                <a:solidFill>
                  <a:srgbClr val="0B3856"/>
                </a:solidFill>
                <a:latin typeface="Aptos Narrow" panose="020B0004020202020204" pitchFamily="34" charset="0"/>
              </a:rPr>
              <a:t>dati</a:t>
            </a:r>
            <a:r>
              <a:rPr lang="en-US" sz="1200" b="1" baseline="0" dirty="0">
                <a:solidFill>
                  <a:srgbClr val="0B3856"/>
                </a:solidFill>
                <a:latin typeface="Aptos Narrow" panose="020B0004020202020204" pitchFamily="34" charset="0"/>
              </a:rPr>
              <a:t> </a:t>
            </a:r>
            <a:r>
              <a:rPr lang="en-US" sz="1200" b="1" baseline="0" dirty="0" err="1">
                <a:solidFill>
                  <a:srgbClr val="0B3856"/>
                </a:solidFill>
                <a:latin typeface="Aptos Narrow" panose="020B0004020202020204" pitchFamily="34" charset="0"/>
              </a:rPr>
              <a:t>annuali</a:t>
            </a:r>
            <a:r>
              <a:rPr lang="en-US" sz="1200" b="1" baseline="0" dirty="0">
                <a:solidFill>
                  <a:srgbClr val="0B3856"/>
                </a:solidFill>
                <a:latin typeface="Aptos Narrow" panose="020B0004020202020204" pitchFamily="34" charset="0"/>
              </a:rPr>
              <a:t> 2019-2021; </a:t>
            </a:r>
            <a:r>
              <a:rPr lang="en-US" sz="1200" b="1" baseline="0" dirty="0" err="1">
                <a:solidFill>
                  <a:srgbClr val="0B3856"/>
                </a:solidFill>
                <a:latin typeface="Aptos Narrow" panose="020B0004020202020204" pitchFamily="34" charset="0"/>
              </a:rPr>
              <a:t>trimestrali</a:t>
            </a:r>
            <a:r>
              <a:rPr lang="en-US" sz="1200" b="1" baseline="0" dirty="0">
                <a:solidFill>
                  <a:srgbClr val="0B3856"/>
                </a:solidFill>
                <a:latin typeface="Aptos Narrow" panose="020B0004020202020204" pitchFamily="34" charset="0"/>
              </a:rPr>
              <a:t> dal 2022)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BAD4E42-B0DD-5DC4-9DD5-0C8265A09B4E}"/>
              </a:ext>
            </a:extLst>
          </p:cNvPr>
          <p:cNvSpPr/>
          <p:nvPr/>
        </p:nvSpPr>
        <p:spPr>
          <a:xfrm>
            <a:off x="3922062" y="1344134"/>
            <a:ext cx="1382129" cy="276225"/>
          </a:xfrm>
          <a:prstGeom prst="roundRect">
            <a:avLst/>
          </a:prstGeom>
          <a:solidFill>
            <a:srgbClr val="0B3856"/>
          </a:solidFill>
          <a:ln w="12700" cap="flat" cmpd="sng" algn="ctr">
            <a:solidFill>
              <a:srgbClr val="0B3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chemeClr val="bg1"/>
                </a:solidFill>
                <a:latin typeface="Aptos Narrow" panose="020B0004020202020204" pitchFamily="34" charset="0"/>
              </a:rPr>
              <a:t>m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edia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 2022*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5B1F2FB-3503-AE87-7CB1-91814AEC6586}"/>
              </a:ext>
            </a:extLst>
          </p:cNvPr>
          <p:cNvSpPr/>
          <p:nvPr/>
        </p:nvSpPr>
        <p:spPr>
          <a:xfrm>
            <a:off x="6329222" y="1343148"/>
            <a:ext cx="1382129" cy="276225"/>
          </a:xfrm>
          <a:prstGeom prst="roundRect">
            <a:avLst/>
          </a:prstGeom>
          <a:solidFill>
            <a:srgbClr val="0B3856"/>
          </a:solidFill>
          <a:ln w="12700" cap="flat" cmpd="sng" algn="ctr">
            <a:solidFill>
              <a:srgbClr val="0B3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chemeClr val="bg1"/>
                </a:solidFill>
                <a:latin typeface="Aptos Narrow" panose="020B0004020202020204" pitchFamily="34" charset="0"/>
              </a:rPr>
              <a:t>m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edia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 2023*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10A7CC57-83E8-3308-3D89-B53CEB99E975}"/>
              </a:ext>
            </a:extLst>
          </p:cNvPr>
          <p:cNvSpPr/>
          <p:nvPr/>
        </p:nvSpPr>
        <p:spPr>
          <a:xfrm>
            <a:off x="8654402" y="1337790"/>
            <a:ext cx="1382129" cy="276225"/>
          </a:xfrm>
          <a:prstGeom prst="roundRect">
            <a:avLst/>
          </a:prstGeom>
          <a:solidFill>
            <a:srgbClr val="0B3856"/>
          </a:solidFill>
          <a:ln w="12700" cap="flat" cmpd="sng" algn="ctr">
            <a:solidFill>
              <a:srgbClr val="0B3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chemeClr val="bg1"/>
                </a:solidFill>
                <a:latin typeface="Aptos Narrow" panose="020B0004020202020204" pitchFamily="34" charset="0"/>
              </a:rPr>
              <a:t>m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edia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 2024*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26ED9A-82DA-C494-0634-04D0414995A7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3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0D493258-A415-76ED-1095-7B338987F48E}"/>
              </a:ext>
            </a:extLst>
          </p:cNvPr>
          <p:cNvSpPr txBox="1"/>
          <p:nvPr/>
        </p:nvSpPr>
        <p:spPr>
          <a:xfrm>
            <a:off x="2098576" y="1968860"/>
            <a:ext cx="804887" cy="201675"/>
          </a:xfrm>
          <a:prstGeom prst="rect">
            <a:avLst/>
          </a:prstGeom>
          <a:noFill/>
          <a:ln>
            <a:solidFill>
              <a:srgbClr val="0B3856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0B3856"/>
                </a:solidFill>
                <a:latin typeface="Aptos Narrow" panose="020B0004020202020204" pitchFamily="34" charset="0"/>
              </a:rPr>
              <a:t>Medie</a:t>
            </a:r>
            <a:endParaRPr lang="it-IT" sz="11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956AEF8-3510-CCA8-894D-7C046A7ECAC5}"/>
              </a:ext>
            </a:extLst>
          </p:cNvPr>
          <p:cNvSpPr txBox="1"/>
          <p:nvPr/>
        </p:nvSpPr>
        <p:spPr>
          <a:xfrm>
            <a:off x="4714226" y="897715"/>
            <a:ext cx="29534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rgbClr val="0B3856"/>
                </a:solidFill>
                <a:latin typeface="Aptos Narrow" panose="020B0004020202020204" pitchFamily="34" charset="0"/>
              </a:rPr>
              <a:t>* Tra parantesi variazioni su anno precedente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AE4873-304E-7C33-69F7-4DB6DA12C0EA}"/>
              </a:ext>
            </a:extLst>
          </p:cNvPr>
          <p:cNvSpPr txBox="1"/>
          <p:nvPr/>
        </p:nvSpPr>
        <p:spPr>
          <a:xfrm rot="16200000">
            <a:off x="289533" y="3474794"/>
            <a:ext cx="99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milioni b/g</a:t>
            </a:r>
          </a:p>
        </p:txBody>
      </p:sp>
      <p:sp>
        <p:nvSpPr>
          <p:cNvPr id="27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 rot="5400000">
            <a:off x="11014556" y="3474795"/>
            <a:ext cx="99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milioni b/g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ED384F0-4197-0ED3-7C7C-6E7A76378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939432"/>
              </p:ext>
            </p:extLst>
          </p:nvPr>
        </p:nvGraphicFramePr>
        <p:xfrm>
          <a:off x="946705" y="2204824"/>
          <a:ext cx="10299950" cy="354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6D339A1-1527-9743-24A3-F7A5AD16C33A}"/>
              </a:ext>
            </a:extLst>
          </p:cNvPr>
          <p:cNvCxnSpPr/>
          <p:nvPr/>
        </p:nvCxnSpPr>
        <p:spPr>
          <a:xfrm>
            <a:off x="8269503" y="2335026"/>
            <a:ext cx="0" cy="3049424"/>
          </a:xfrm>
          <a:prstGeom prst="line">
            <a:avLst/>
          </a:prstGeom>
          <a:ln w="19050">
            <a:solidFill>
              <a:srgbClr val="0B38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3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C886916-BB82-1DEF-2ABD-5A294278D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675922"/>
              </p:ext>
            </p:extLst>
          </p:nvPr>
        </p:nvGraphicFramePr>
        <p:xfrm>
          <a:off x="737121" y="1458399"/>
          <a:ext cx="10717758" cy="472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5" name="Google Shape;155;p27"/>
          <p:cNvSpPr txBox="1"/>
          <p:nvPr/>
        </p:nvSpPr>
        <p:spPr>
          <a:xfrm>
            <a:off x="5242499" y="6020916"/>
            <a:ext cx="17070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elaborazioni UNEM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0" y="2133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ANDAMENTO BRENT 2022-2024 </a:t>
            </a:r>
            <a:r>
              <a:rPr kumimoji="0" lang="it-IT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(medie mensili)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3DA462C-760C-EE7C-7F74-20C9EB9DD32C}"/>
              </a:ext>
            </a:extLst>
          </p:cNvPr>
          <p:cNvSpPr/>
          <p:nvPr/>
        </p:nvSpPr>
        <p:spPr>
          <a:xfrm>
            <a:off x="1920537" y="2628628"/>
            <a:ext cx="1151873" cy="697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luglio-agosto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2022: Opec+ aumenta target produzione (+648.000 b/g)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E3DE6EE-9A89-318F-421A-3AB089BE16CA}"/>
              </a:ext>
            </a:extLst>
          </p:cNvPr>
          <p:cNvSpPr/>
          <p:nvPr/>
        </p:nvSpPr>
        <p:spPr>
          <a:xfrm>
            <a:off x="3195695" y="3570869"/>
            <a:ext cx="992778" cy="6099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ottobre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2022</a:t>
            </a: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Opec+ taglia 2 milioni b/g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841FA4D-E1CC-D328-6003-D2A6AB8939BE}"/>
              </a:ext>
            </a:extLst>
          </p:cNvPr>
          <p:cNvSpPr/>
          <p:nvPr/>
        </p:nvSpPr>
        <p:spPr>
          <a:xfrm>
            <a:off x="4315097" y="2615503"/>
            <a:ext cx="931737" cy="6975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f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ebbraio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2023: Russia taglia 500.000 b/g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marzo-giugno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9E8AB3C-1F47-42CE-AAFC-FC5AD0977079}"/>
              </a:ext>
            </a:extLst>
          </p:cNvPr>
          <p:cNvSpPr/>
          <p:nvPr/>
        </p:nvSpPr>
        <p:spPr>
          <a:xfrm>
            <a:off x="4048738" y="4505757"/>
            <a:ext cx="1083364" cy="6975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aprile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2023: Opec+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t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aglia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altri 1,2 milioni b/g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maggio-dicembre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7A24640-FA75-FCB9-30CB-CB3052B0B4DC}"/>
              </a:ext>
            </a:extLst>
          </p:cNvPr>
          <p:cNvSpPr/>
          <p:nvPr/>
        </p:nvSpPr>
        <p:spPr>
          <a:xfrm>
            <a:off x="5246834" y="4505757"/>
            <a:ext cx="1083365" cy="6975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aprile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2023: Russia conferma taglio 500.000 b/g</a:t>
            </a: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 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per tutto il 2023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2420709-A17E-E6B3-4C82-73032D39C4D2}"/>
              </a:ext>
            </a:extLst>
          </p:cNvPr>
          <p:cNvSpPr/>
          <p:nvPr/>
        </p:nvSpPr>
        <p:spPr>
          <a:xfrm>
            <a:off x="5650924" y="2180354"/>
            <a:ext cx="983230" cy="896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luglio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2023: tagli volontari Arabia Saudita (-1 milione b/g) e Russia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(-300.000 b/g) 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EE39B491-32F2-F0B1-8CCC-70F94E01D064}"/>
              </a:ext>
            </a:extLst>
          </p:cNvPr>
          <p:cNvSpPr/>
          <p:nvPr/>
        </p:nvSpPr>
        <p:spPr>
          <a:xfrm>
            <a:off x="6634154" y="4549572"/>
            <a:ext cx="1130061" cy="6099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7 ottobre 2023:  Hamas attacca Israele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3073D4B1-D137-B3AA-71FE-6A6B8BECBAA7}"/>
              </a:ext>
            </a:extLst>
          </p:cNvPr>
          <p:cNvSpPr/>
          <p:nvPr/>
        </p:nvSpPr>
        <p:spPr>
          <a:xfrm>
            <a:off x="1952374" y="915219"/>
            <a:ext cx="1602463" cy="523220"/>
          </a:xfrm>
          <a:prstGeom prst="roundRect">
            <a:avLst/>
          </a:prstGeom>
          <a:solidFill>
            <a:srgbClr val="0B3856"/>
          </a:solidFill>
          <a:ln w="12700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2022: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99,1 $/b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AFD36E9D-114B-0E3C-7225-255B7A0C8722}"/>
              </a:ext>
            </a:extLst>
          </p:cNvPr>
          <p:cNvSpPr/>
          <p:nvPr/>
        </p:nvSpPr>
        <p:spPr>
          <a:xfrm>
            <a:off x="8025081" y="3881648"/>
            <a:ext cx="1353644" cy="7757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marzo 2024:  diversi Paesi Opec+ estendono tagli volontari 2,2 milioni b/g per il secondo trimestre 2024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8778604-6CE7-B965-9772-9E17CDB9986F}"/>
              </a:ext>
            </a:extLst>
          </p:cNvPr>
          <p:cNvSpPr/>
          <p:nvPr/>
        </p:nvSpPr>
        <p:spPr>
          <a:xfrm>
            <a:off x="9732854" y="4269540"/>
            <a:ext cx="1432931" cy="7757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novembre 2024:  diversi Paesi Opec+ estendono tagli volontari 2,2 milioni b/g fino alla fine di dicembre 2024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E1DDAC0-B01C-C595-D954-09476D5616AD}"/>
              </a:ext>
            </a:extLst>
          </p:cNvPr>
          <p:cNvSpPr/>
          <p:nvPr/>
        </p:nvSpPr>
        <p:spPr>
          <a:xfrm>
            <a:off x="5294767" y="915219"/>
            <a:ext cx="1602463" cy="523220"/>
          </a:xfrm>
          <a:prstGeom prst="roundRect">
            <a:avLst/>
          </a:prstGeom>
          <a:solidFill>
            <a:srgbClr val="0B3856"/>
          </a:solidFill>
          <a:ln w="12700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2023: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82,2 $/b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94EE369-587C-B398-2F06-4285CF78338B}"/>
              </a:ext>
            </a:extLst>
          </p:cNvPr>
          <p:cNvSpPr/>
          <p:nvPr/>
        </p:nvSpPr>
        <p:spPr>
          <a:xfrm>
            <a:off x="8774628" y="915219"/>
            <a:ext cx="1602463" cy="523220"/>
          </a:xfrm>
          <a:prstGeom prst="roundRect">
            <a:avLst/>
          </a:prstGeom>
          <a:solidFill>
            <a:srgbClr val="0B3856"/>
          </a:solidFill>
          <a:ln w="12700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2024: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80,0 $/b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F16800-5A5A-C07B-E613-5C3CF84869B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4</a:t>
            </a:r>
          </a:p>
        </p:txBody>
      </p:sp>
      <p:sp>
        <p:nvSpPr>
          <p:cNvPr id="3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 rot="16200000">
            <a:off x="-41158" y="3139557"/>
            <a:ext cx="1176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dollari/barile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8A66F3F-BE54-A275-4B8A-6F3B1C10D381}"/>
              </a:ext>
            </a:extLst>
          </p:cNvPr>
          <p:cNvSpPr/>
          <p:nvPr/>
        </p:nvSpPr>
        <p:spPr>
          <a:xfrm>
            <a:off x="10643291" y="3076903"/>
            <a:ext cx="1432931" cy="9043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5 dicembre 2024: Opec+ riduzione in 18 mesi tagli volontari da 2,2 milioni; proroga tagli collettivi per 3,6 milioni b/g fino a dicembre 2026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B8F32AE-A69E-AE5B-D842-F6A09B46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4D3799F4-89EC-3E9B-EF82-8BD947F0B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710215"/>
              </p:ext>
            </p:extLst>
          </p:nvPr>
        </p:nvGraphicFramePr>
        <p:xfrm>
          <a:off x="936931" y="1720733"/>
          <a:ext cx="10318138" cy="391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B5922E04-12AA-7889-A06E-7970268EBEFF}"/>
              </a:ext>
            </a:extLst>
          </p:cNvPr>
          <p:cNvSpPr txBox="1"/>
          <p:nvPr/>
        </p:nvSpPr>
        <p:spPr>
          <a:xfrm>
            <a:off x="0" y="0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ANDAMENTO BRENT E GAS 2022-2024 </a:t>
            </a:r>
            <a:r>
              <a:rPr kumimoji="0" lang="it-IT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(medie mensili)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15CD9810-655A-A0C6-86C0-F28331106578}"/>
              </a:ext>
            </a:extLst>
          </p:cNvPr>
          <p:cNvSpPr/>
          <p:nvPr/>
        </p:nvSpPr>
        <p:spPr>
          <a:xfrm>
            <a:off x="1872467" y="627236"/>
            <a:ext cx="1602463" cy="5232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2022: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99,1 $/b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282C884-5E62-EE51-0966-1B076FAA4067}"/>
              </a:ext>
            </a:extLst>
          </p:cNvPr>
          <p:cNvSpPr/>
          <p:nvPr/>
        </p:nvSpPr>
        <p:spPr>
          <a:xfrm>
            <a:off x="5160485" y="627236"/>
            <a:ext cx="1602463" cy="5232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2023: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82,2 $/b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F7DD052-B3F5-71AA-965B-7A8F4CC43A21}"/>
              </a:ext>
            </a:extLst>
          </p:cNvPr>
          <p:cNvSpPr/>
          <p:nvPr/>
        </p:nvSpPr>
        <p:spPr>
          <a:xfrm>
            <a:off x="8555476" y="627236"/>
            <a:ext cx="1602463" cy="5232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2024: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80,0 $/b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F79E54E-A321-0C2B-7234-EC9FCE89EA8C}"/>
              </a:ext>
            </a:extLst>
          </p:cNvPr>
          <p:cNvSpPr/>
          <p:nvPr/>
        </p:nvSpPr>
        <p:spPr>
          <a:xfrm>
            <a:off x="1872467" y="1281073"/>
            <a:ext cx="1602463" cy="523220"/>
          </a:xfrm>
          <a:prstGeom prst="roundRect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2022: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132,2 €/MWh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C150D89-0BED-30AD-350A-A67F34CF770C}"/>
              </a:ext>
            </a:extLst>
          </p:cNvPr>
          <p:cNvSpPr/>
          <p:nvPr/>
        </p:nvSpPr>
        <p:spPr>
          <a:xfrm>
            <a:off x="5160485" y="1281073"/>
            <a:ext cx="1602463" cy="523220"/>
          </a:xfrm>
          <a:prstGeom prst="roundRect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2023: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41,4 €/MWh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34100F7-06B7-E115-E9DE-ED28EAAAFC9D}"/>
              </a:ext>
            </a:extLst>
          </p:cNvPr>
          <p:cNvSpPr/>
          <p:nvPr/>
        </p:nvSpPr>
        <p:spPr>
          <a:xfrm>
            <a:off x="8555476" y="1281073"/>
            <a:ext cx="1602463" cy="523220"/>
          </a:xfrm>
          <a:prstGeom prst="roundRect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2024: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34,0 €/MWh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5CE2F68C-9286-A7D3-E10D-0627230057B2}"/>
              </a:ext>
            </a:extLst>
          </p:cNvPr>
          <p:cNvSpPr txBox="1"/>
          <p:nvPr/>
        </p:nvSpPr>
        <p:spPr>
          <a:xfrm rot="5400000">
            <a:off x="11200917" y="3336497"/>
            <a:ext cx="804887" cy="2016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€/MWh</a:t>
            </a: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75C37F57-C68C-F893-6FBC-42F872C6A2DD}"/>
              </a:ext>
            </a:extLst>
          </p:cNvPr>
          <p:cNvSpPr txBox="1"/>
          <p:nvPr/>
        </p:nvSpPr>
        <p:spPr>
          <a:xfrm rot="16200000">
            <a:off x="125227" y="3336496"/>
            <a:ext cx="804887" cy="2016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$/b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6543BC-9CFB-95E1-E0AA-90EF833CEB60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5</a:t>
            </a:r>
          </a:p>
        </p:txBody>
      </p:sp>
      <p:sp>
        <p:nvSpPr>
          <p:cNvPr id="18" name="Google Shape;155;p27">
            <a:extLst>
              <a:ext uri="{FF2B5EF4-FFF2-40B4-BE49-F238E27FC236}">
                <a16:creationId xmlns:a16="http://schemas.microsoft.com/office/drawing/2014/main" id="{B103DFA5-9B9E-B40F-A0E6-3B57E13D2341}"/>
              </a:ext>
            </a:extLst>
          </p:cNvPr>
          <p:cNvSpPr txBox="1"/>
          <p:nvPr/>
        </p:nvSpPr>
        <p:spPr>
          <a:xfrm>
            <a:off x="5242499" y="5984583"/>
            <a:ext cx="17070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elaborazioni UNEM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772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82A74F9B-293B-4121-1923-D53D3E743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extLst>
              <a:ext uri="{FF2B5EF4-FFF2-40B4-BE49-F238E27FC236}">
                <a16:creationId xmlns:a16="http://schemas.microsoft.com/office/drawing/2014/main" id="{E3417AC5-05E2-CD45-2EB7-FB5B6D489591}"/>
              </a:ext>
            </a:extLst>
          </p:cNvPr>
          <p:cNvSpPr txBox="1"/>
          <p:nvPr/>
        </p:nvSpPr>
        <p:spPr>
          <a:xfrm>
            <a:off x="5144351" y="5981570"/>
            <a:ext cx="190329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elaborazioni UNEM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Google Shape;156;p27">
            <a:extLst>
              <a:ext uri="{FF2B5EF4-FFF2-40B4-BE49-F238E27FC236}">
                <a16:creationId xmlns:a16="http://schemas.microsoft.com/office/drawing/2014/main" id="{732A4CD1-E75D-067D-31FF-890D653AB858}"/>
              </a:ext>
            </a:extLst>
          </p:cNvPr>
          <p:cNvSpPr txBox="1"/>
          <p:nvPr/>
        </p:nvSpPr>
        <p:spPr>
          <a:xfrm>
            <a:off x="0" y="-3328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ANDAMENTO GIORNALIERO BENZINA E GASOLIO </a:t>
            </a:r>
            <a:r>
              <a:rPr lang="it-IT" b="1" i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(Platts </a:t>
            </a:r>
            <a:r>
              <a:rPr lang="it-IT" b="1" i="1" kern="0" dirty="0" err="1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Cif</a:t>
            </a:r>
            <a:r>
              <a:rPr lang="it-IT" b="1" i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 </a:t>
            </a:r>
            <a:r>
              <a:rPr lang="it-IT" b="1" i="1" kern="0" dirty="0" err="1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Med</a:t>
            </a:r>
            <a:r>
              <a:rPr lang="it-IT" b="1" i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)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D259D-0353-F93E-29C9-1D24A1CD6A1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6</a:t>
            </a:r>
          </a:p>
        </p:txBody>
      </p:sp>
      <p:sp>
        <p:nvSpPr>
          <p:cNvPr id="9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 rot="16200000">
            <a:off x="-203705" y="2922688"/>
            <a:ext cx="99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euro/litro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E8A64E-68F1-82FF-0ADC-41C9B42D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5" y="801545"/>
            <a:ext cx="11295161" cy="51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D6CCAA89-DA7F-DEE0-EB2F-76AE5E24D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extLst>
              <a:ext uri="{FF2B5EF4-FFF2-40B4-BE49-F238E27FC236}">
                <a16:creationId xmlns:a16="http://schemas.microsoft.com/office/drawing/2014/main" id="{DB8DF5C1-BE28-C6AE-F53A-42378F46785E}"/>
              </a:ext>
            </a:extLst>
          </p:cNvPr>
          <p:cNvSpPr txBox="1"/>
          <p:nvPr/>
        </p:nvSpPr>
        <p:spPr>
          <a:xfrm>
            <a:off x="5335706" y="5992401"/>
            <a:ext cx="15205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</a:t>
            </a: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Google Shape;156;p27">
            <a:extLst>
              <a:ext uri="{FF2B5EF4-FFF2-40B4-BE49-F238E27FC236}">
                <a16:creationId xmlns:a16="http://schemas.microsoft.com/office/drawing/2014/main" id="{E983580A-207F-CACF-4F44-AEAEC43A5151}"/>
              </a:ext>
            </a:extLst>
          </p:cNvPr>
          <p:cNvSpPr txBox="1"/>
          <p:nvPr/>
        </p:nvSpPr>
        <p:spPr>
          <a:xfrm>
            <a:off x="0" y="-499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INVESTIMENTI CLEAN ENERGY E O&amp;G UPSTREAM MONDIALI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D3A3A1-74ED-1759-2759-9422518AA3BF}"/>
              </a:ext>
            </a:extLst>
          </p:cNvPr>
          <p:cNvSpPr txBox="1"/>
          <p:nvPr/>
        </p:nvSpPr>
        <p:spPr>
          <a:xfrm>
            <a:off x="11165785" y="6378441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7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F1DAFE-BFB1-EA75-3826-920B13D6B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27" y="1113148"/>
            <a:ext cx="9937341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27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12701</TotalTime>
  <Words>981</Words>
  <Application>Microsoft Office PowerPoint</Application>
  <PresentationFormat>Widescreen</PresentationFormat>
  <Paragraphs>262</Paragraphs>
  <Slides>26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Amasis MT Pro</vt:lpstr>
      <vt:lpstr>Amasis MT Pro Black</vt:lpstr>
      <vt:lpstr>Aptos Narrow</vt:lpstr>
      <vt:lpstr>Arial</vt:lpstr>
      <vt:lpstr>Arial Nova Cond</vt:lpstr>
      <vt:lpstr>Calibri</vt:lpstr>
      <vt:lpstr>Calibri Light</vt:lpstr>
      <vt:lpstr>Tema di Office</vt:lpstr>
      <vt:lpstr>Simple Light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D' Aloisi</dc:creator>
  <cp:lastModifiedBy>Marco Daloisi</cp:lastModifiedBy>
  <cp:revision>197</cp:revision>
  <cp:lastPrinted>2024-12-04T15:53:48Z</cp:lastPrinted>
  <dcterms:created xsi:type="dcterms:W3CDTF">2023-11-08T13:32:58Z</dcterms:created>
  <dcterms:modified xsi:type="dcterms:W3CDTF">2024-12-10T13:04:01Z</dcterms:modified>
</cp:coreProperties>
</file>